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sldIdLst>
    <p:sldId id="256" r:id="rId2"/>
    <p:sldId id="257" r:id="rId3"/>
    <p:sldId id="280" r:id="rId4"/>
    <p:sldId id="259" r:id="rId5"/>
    <p:sldId id="260" r:id="rId6"/>
    <p:sldId id="261" r:id="rId7"/>
    <p:sldId id="262" r:id="rId8"/>
    <p:sldId id="287" r:id="rId9"/>
    <p:sldId id="264" r:id="rId10"/>
    <p:sldId id="265" r:id="rId11"/>
    <p:sldId id="266" r:id="rId12"/>
    <p:sldId id="267" r:id="rId13"/>
    <p:sldId id="268" r:id="rId14"/>
    <p:sldId id="269" r:id="rId15"/>
    <p:sldId id="270" r:id="rId16"/>
    <p:sldId id="271" r:id="rId17"/>
    <p:sldId id="281" r:id="rId18"/>
    <p:sldId id="282" r:id="rId19"/>
    <p:sldId id="283" r:id="rId20"/>
    <p:sldId id="284" r:id="rId21"/>
    <p:sldId id="285" r:id="rId22"/>
    <p:sldId id="286" r:id="rId23"/>
    <p:sldId id="279"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581" autoAdjust="0"/>
  </p:normalViewPr>
  <p:slideViewPr>
    <p:cSldViewPr>
      <p:cViewPr varScale="1">
        <p:scale>
          <a:sx n="42" d="100"/>
          <a:sy n="42" d="100"/>
        </p:scale>
        <p:origin x="-7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516ED31-0F3D-4BFD-8CC2-BF871B41F2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535AFB1-903C-4182-A9A9-BCE759CBB463}" type="slidenum">
              <a:rPr lang="en-US"/>
              <a:pPr/>
              <a:t>1</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Today we are here to encourage you to use technology in your classrooms.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265DD08-9675-42B3-ACA0-FD1119030BFC}" type="slidenum">
              <a:rPr lang="en-US"/>
              <a:pPr/>
              <a:t>2</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So why should we use technology?  There are several reasons… First, according to Marzano, non linguistic representations of your content can help motivate students.  Today’s students may need visual imagery to jump start things.  Technology is a great way to “get away from” simply visiting the textbook with 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A5DA412-A298-47D3-9D2C-FF4EBC6B69BF}" type="slidenum">
              <a:rPr lang="en-US"/>
              <a:pPr/>
              <a:t>9</a:t>
            </a:fld>
            <a:endParaRPr 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We teachers need to tap into the energy of our students.  For example, one 8</a:t>
            </a:r>
            <a:r>
              <a:rPr lang="en-US" baseline="30000" smtClean="0"/>
              <a:t>th</a:t>
            </a:r>
            <a:r>
              <a:rPr lang="en-US" smtClean="0"/>
              <a:t> grade Social Studies teacher challenged his students to have an influence in an up-coming election.  Even though they couldn’t vote, they decided to influence the number of voters.  With limited technology, they created radio and TV public service announcements and local stations put them on the air.  One radio station played their announcement throughout the day of the election.  What a great validation of their project (Dils,K. 103).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D2013D0-562B-4853-BF94-4C5A8D6A0030}" type="slidenum">
              <a:rPr lang="en-US"/>
              <a:pPr/>
              <a:t>11</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Imagine having each of your students control the rotation of the Earth (Dr. John Bell, MSU)!  While moving the Earth, they can see the temperature change and discover the coldest time of the day.  They can test and re-test each time of interest.  Engaged students!  Students learning and discovering through technology!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400244-5FE5-4AD7-9F75-31FEB15086E2}" type="slidenum">
              <a:rPr lang="en-US"/>
              <a:pPr/>
              <a:t>12</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Inspire your students with a new twist. Reflections, Areas, Vectors and Statistics can be explored through basketball (http://library.thinkquest.org/12006).</a:t>
            </a:r>
          </a:p>
          <a:p>
            <a:pPr eaLnBrk="1" hangingPunct="1"/>
            <a:r>
              <a:rPr lang="en-US" smtClean="0"/>
              <a:t>The Internet opens up possibilities for our classroom.  WebQuest and ThinkQuest are two sources for Inquiry-based projects.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8C27804-82B5-419D-B911-DD39105DBF7C}" type="slidenum">
              <a:rPr lang="en-US"/>
              <a:pPr/>
              <a:t>17</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825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25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718370AE-C7BA-4FAB-BFE3-2FD827B3EEC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83F63CF2-5DA8-4F55-B0CD-8362691140F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B705CA3-0E57-4B00-A7AD-54E0D1BA524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F77CB55-0E8B-49AD-BEFD-891410CACA0C}"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BDFA2522-9B99-4DA1-9587-B25CE6E1A71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997F2BC-120E-46C2-8D85-B7671E1F26B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1D6E46A-3D59-4758-BD83-FC4BA0E611E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4749252-ED82-49C9-9A3C-B375755C7AA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4845E06B-B561-441D-A81B-0D58A1CAC3F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34003967-0A15-412E-8748-67EC3505979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923DCD32-64DE-4BB6-837A-223C5C3B585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A41674D2-050F-4A5E-BE12-8378AA96EE7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0C90226-0D31-4F62-8B94-128515A9A4D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4672A0E7-0934-44B8-8F04-EB1724B572A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717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717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717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717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717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717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717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718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718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718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718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718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718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718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718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718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719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719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719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719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719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719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719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719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719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719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720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720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720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720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720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720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720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720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720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721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721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721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721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721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721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721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721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721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721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722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722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722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22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22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22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22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722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722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723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723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723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723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723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23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3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723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723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A6AB7320-7504-4CC6-8C56-45EB672ECA3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0"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0.wav"/><Relationship Id="rId1" Type="http://schemas.openxmlformats.org/officeDocument/2006/relationships/tags" Target="../tags/tag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audio11.wav"/><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audio" Target="../media/audio12.wav"/><Relationship Id="rId1" Type="http://schemas.openxmlformats.org/officeDocument/2006/relationships/tags" Target="../tags/tag4.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3.wav"/><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20.wmf"/><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4.wav"/><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5.wav"/><Relationship Id="rId1" Type="http://schemas.openxmlformats.org/officeDocument/2006/relationships/tags" Target="../tags/tag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6.wav"/><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hyperlink" Target="http://www.legislature.mi.gov/(hzka3q2cfmj4r0vc4mdmp055)/documents/mcl/pdf/mcl-380-1278a.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audio" Target="../media/audio17.wav"/><Relationship Id="rId5" Type="http://schemas.openxmlformats.org/officeDocument/2006/relationships/image" Target="../media/image7.png"/><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hyperlink" Target="http://knowgramming.com/metaphors/metaphor_chapters/examples.htm" TargetMode="External"/><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image" Target="../media/image7.png"/><Relationship Id="rId5" Type="http://schemas.openxmlformats.org/officeDocument/2006/relationships/hyperlink" Target="http://www.yahoo.com/" TargetMode="External"/><Relationship Id="rId4" Type="http://schemas.openxmlformats.org/officeDocument/2006/relationships/hyperlink" Target="http://www.googl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audio" Target="../media/audio19.wav"/><Relationship Id="rId6" Type="http://schemas.openxmlformats.org/officeDocument/2006/relationships/image" Target="../media/image7.png"/><Relationship Id="rId5" Type="http://schemas.openxmlformats.org/officeDocument/2006/relationships/image" Target="../media/image25.wmf"/><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hyperlink" Target="http://images.google.com/imgres?imgurl=http://i101.photobucket.com/albums/m47/ellroon/lightbulb-idea.jpg&amp;imgrefurl=http://rantsfromtherookery.blogspot.com/2007_09_01_archive.html&amp;h=320&amp;w=320&amp;sz=20&amp;hl=en&amp;start=120&amp;um=1&amp;tbnid=c-zz9w8Dpfgr4M:&amp;tbnh=118&amp;tbnw=118&amp;prev=/images%3Fq%3Dlight%2Bbulb%2Bmoment%26start%3D100%26ndsp%3D20%26svnum%3D10%26um%3D1%26hl%3Den%26safe%3Doff%26rlz%3D1T4ADBF_enUS222US223%26sa%3DN"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usiweb.usi.edu/students/gradstudents/j_k_l/kleinknecht_s/portfolio/Educ%20565%20Comp/fractions%20webquest.html" TargetMode="Externa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13.xml"/><Relationship Id="rId1" Type="http://schemas.openxmlformats.org/officeDocument/2006/relationships/audio" Target="../media/audio21.wav"/><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audio" Target="../media/audio22.wav"/><Relationship Id="rId6" Type="http://schemas.openxmlformats.org/officeDocument/2006/relationships/image" Target="../media/image7.png"/><Relationship Id="rId5" Type="http://schemas.openxmlformats.org/officeDocument/2006/relationships/hyperlink" Target="http://phet.colorado.edu/new/simulations/sims.php?sim=Circuit_Construction_Kit_DC_Only" TargetMode="External"/><Relationship Id="rId4" Type="http://schemas.openxmlformats.org/officeDocument/2006/relationships/hyperlink" Target="http://www.rattlesnake.com/notions/electric-metaphor.html"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3.wav"/><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hyperlink" Target="http://www.rattlesnake.com/notions/electric-metaphor.html" TargetMode="External"/><Relationship Id="rId2" Type="http://schemas.openxmlformats.org/officeDocument/2006/relationships/hyperlink" Target="http://phet.colorado.edu/new/simulations/sims.php?sim=Circuit_Construction_Kit_DC_Only" TargetMode="External"/><Relationship Id="rId1" Type="http://schemas.openxmlformats.org/officeDocument/2006/relationships/slideLayout" Target="../slideLayouts/slideLayout2.xml"/><Relationship Id="rId6" Type="http://schemas.openxmlformats.org/officeDocument/2006/relationships/hyperlink" Target="http://www.techlearning.com/showArticle.php?articleID=161500470" TargetMode="External"/><Relationship Id="rId5" Type="http://schemas.openxmlformats.org/officeDocument/2006/relationships/hyperlink" Target="http://www.glencoe.com/ps/computered/article.php4?articleId=418&amp;modId=3" TargetMode="External"/><Relationship Id="rId4" Type="http://schemas.openxmlformats.org/officeDocument/2006/relationships/hyperlink" Target="http://usiweb.usi.edu/students/gradstudents/j_k_l/kleinknecht_s/portfolio/Educ%20565%20Comp/fractions%20webquest.htm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media/audio9.wav"/><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circuitBoard_15"/>
          <p:cNvPicPr>
            <a:picLocks noChangeAspect="1" noChangeArrowheads="1"/>
          </p:cNvPicPr>
          <p:nvPr/>
        </p:nvPicPr>
        <p:blipFill>
          <a:blip r:embed="rId4" cstate="print"/>
          <a:srcRect/>
          <a:stretch>
            <a:fillRect/>
          </a:stretch>
        </p:blipFill>
        <p:spPr bwMode="auto">
          <a:xfrm>
            <a:off x="838200" y="865188"/>
            <a:ext cx="7543800" cy="3021012"/>
          </a:xfrm>
          <a:prstGeom prst="rect">
            <a:avLst/>
          </a:prstGeom>
          <a:noFill/>
          <a:ln w="9525">
            <a:noFill/>
            <a:miter lim="800000"/>
            <a:headEnd/>
            <a:tailEnd/>
          </a:ln>
        </p:spPr>
      </p:pic>
      <p:sp>
        <p:nvSpPr>
          <p:cNvPr id="2050" name="Rectangle 2"/>
          <p:cNvSpPr>
            <a:spLocks noGrp="1" noChangeArrowheads="1"/>
          </p:cNvSpPr>
          <p:nvPr>
            <p:ph type="ctrTitle"/>
          </p:nvPr>
        </p:nvSpPr>
        <p:spPr/>
        <p:txBody>
          <a:bodyPr/>
          <a:lstStyle/>
          <a:p>
            <a:pPr eaLnBrk="1" hangingPunct="1">
              <a:defRPr/>
            </a:pPr>
            <a:r>
              <a:rPr lang="en-US" smtClean="0">
                <a:solidFill>
                  <a:schemeClr val="tx1"/>
                </a:solidFill>
              </a:rPr>
              <a:t>How technology can enhance your classroom</a:t>
            </a:r>
          </a:p>
        </p:txBody>
      </p:sp>
      <p:sp>
        <p:nvSpPr>
          <p:cNvPr id="2051" name="Rectangle 3"/>
          <p:cNvSpPr>
            <a:spLocks noGrp="1" noChangeArrowheads="1"/>
          </p:cNvSpPr>
          <p:nvPr>
            <p:ph type="subTitle" idx="1"/>
          </p:nvPr>
        </p:nvSpPr>
        <p:spPr/>
        <p:txBody>
          <a:bodyPr/>
          <a:lstStyle/>
          <a:p>
            <a:pPr eaLnBrk="1" hangingPunct="1">
              <a:defRPr/>
            </a:pPr>
            <a:r>
              <a:rPr lang="en-US" sz="2800" smtClean="0"/>
              <a:t>By  </a:t>
            </a:r>
            <a:br>
              <a:rPr lang="en-US" sz="2800" smtClean="0"/>
            </a:br>
            <a:r>
              <a:rPr lang="en-US" sz="2800" smtClean="0"/>
              <a:t>Rhonda Wilson-Dowker, Mary Przybyla, Jennifer Irish, and Scot Acre </a:t>
            </a:r>
          </a:p>
        </p:txBody>
      </p:sp>
      <p:pic>
        <p:nvPicPr>
          <p:cNvPr id="2056" name="Picture 8">
            <a:hlinkClick r:id="" action="ppaction://media"/>
          </p:cNvPr>
          <p:cNvPicPr>
            <a:picLocks noRot="1" noChangeAspect="1" noChangeArrowheads="1"/>
          </p:cNvPicPr>
          <p:nvPr>
            <a:wavAudioFile r:embed="rId1" name="~PP2106.WAV"/>
          </p:nvPr>
        </p:nvPicPr>
        <p:blipFill>
          <a:blip r:embed="rId5"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6"/>
                                        </p:tgtEl>
                                      </p:cBhvr>
                                    </p:cmd>
                                  </p:childTnLst>
                                </p:cTn>
                              </p:par>
                              <p:par>
                                <p:cTn id="7" presetID="10" presetClass="entr" presetSubtype="0" fill="hold" grpId="0"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1000" fill="hold"/>
                                        <p:tgtEl>
                                          <p:spTgt spid="2053"/>
                                        </p:tgtEl>
                                        <p:attrNameLst>
                                          <p:attrName>ppt_x</p:attrName>
                                        </p:attrNameLst>
                                      </p:cBhvr>
                                      <p:tavLst>
                                        <p:tav tm="0">
                                          <p:val>
                                            <p:strVal val="#ppt_x-.2"/>
                                          </p:val>
                                        </p:tav>
                                        <p:tav tm="100000">
                                          <p:val>
                                            <p:strVal val="#ppt_x"/>
                                          </p:val>
                                        </p:tav>
                                      </p:tavLst>
                                    </p:anim>
                                    <p:anim calcmode="lin" valueType="num">
                                      <p:cBhvr>
                                        <p:cTn id="14"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51">
                                            <p:txEl>
                                              <p:pRg st="0" end="0"/>
                                            </p:txEl>
                                          </p:spTgt>
                                        </p:tgtEl>
                                        <p:attrNameLst>
                                          <p:attrName>style.visibility</p:attrName>
                                        </p:attrNameLst>
                                      </p:cBhvr>
                                      <p:to>
                                        <p:strVal val="visible"/>
                                      </p:to>
                                    </p:set>
                                    <p:animEffect transition="in" filter="fade">
                                      <p:cBhvr>
                                        <p:cTn id="19" dur="2000"/>
                                        <p:tgtEl>
                                          <p:spTgt spid="2051">
                                            <p:txEl>
                                              <p:pRg st="0" end="0"/>
                                            </p:txEl>
                                          </p:spTgt>
                                        </p:tgtEl>
                                      </p:cBhvr>
                                    </p:animEffect>
                                  </p:childTnLst>
                                  <p:subTnLst>
                                    <p:animClr clrSpc="rgb" dir="cw">
                                      <p:cBhvr override="childStyle">
                                        <p:cTn dur="1" fill="hold" display="0" masterRel="nextClick" afterEffect="1"/>
                                        <p:tgtEl>
                                          <p:spTgt spid="205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0" fill="hold" display="0">
                  <p:stCondLst>
                    <p:cond delay="indefinite"/>
                  </p:stCondLst>
                  <p:endCondLst>
                    <p:cond evt="onPrev" delay="0">
                      <p:tgtEl>
                        <p:sldTgt/>
                      </p:tgtEl>
                    </p:cond>
                    <p:cond evt="onStopAudio" delay="0">
                      <p:tgtEl>
                        <p:sldTgt/>
                      </p:tgtEl>
                    </p:cond>
                  </p:endCondLst>
                </p:cTn>
                <p:tgtEl>
                  <p:spTgt spid="2056"/>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Inspire</a:t>
            </a:r>
          </a:p>
        </p:txBody>
      </p:sp>
      <p:sp>
        <p:nvSpPr>
          <p:cNvPr id="19459" name="Rectangle 3"/>
          <p:cNvSpPr>
            <a:spLocks noGrp="1" noChangeArrowheads="1"/>
          </p:cNvSpPr>
          <p:nvPr>
            <p:ph type="body" idx="1"/>
          </p:nvPr>
        </p:nvSpPr>
        <p:spPr>
          <a:xfrm>
            <a:off x="457200" y="2590800"/>
            <a:ext cx="8229600" cy="4525963"/>
          </a:xfrm>
        </p:spPr>
        <p:txBody>
          <a:bodyPr/>
          <a:lstStyle/>
          <a:p>
            <a:pPr eaLnBrk="1" hangingPunct="1">
              <a:defRPr/>
            </a:pPr>
            <a:r>
              <a:rPr lang="en-US" smtClean="0"/>
              <a:t>Believe in what you do</a:t>
            </a:r>
          </a:p>
          <a:p>
            <a:pPr eaLnBrk="1" hangingPunct="1">
              <a:defRPr/>
            </a:pPr>
            <a:endParaRPr lang="en-US" smtClean="0"/>
          </a:p>
          <a:p>
            <a:pPr eaLnBrk="1" hangingPunct="1">
              <a:defRPr/>
            </a:pPr>
            <a:r>
              <a:rPr lang="en-US" smtClean="0"/>
              <a:t>Fine-tune and Repeat</a:t>
            </a:r>
          </a:p>
        </p:txBody>
      </p:sp>
      <p:pic>
        <p:nvPicPr>
          <p:cNvPr id="19460" name="Picture 4">
            <a:hlinkClick r:id="" action="ppaction://media"/>
          </p:cNvPr>
          <p:cNvPicPr>
            <a:picLocks noRot="1" noChangeAspect="1" noChangeArrowheads="1"/>
          </p:cNvPicPr>
          <p:nvPr>
            <a:wavAudioFile r:embed="rId2" name="~PP449.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46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20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 calcmode="lin" valueType="num">
                                      <p:cBhvr additive="base">
                                        <p:cTn id="16"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calcmode="lin" valueType="num">
                                      <p:cBhvr additive="base">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4" fill="hold" display="0">
                  <p:stCondLst>
                    <p:cond delay="indefinite"/>
                  </p:stCondLst>
                  <p:endCondLst>
                    <p:cond evt="onPrev" delay="0">
                      <p:tgtEl>
                        <p:sldTgt/>
                      </p:tgtEl>
                    </p:cond>
                    <p:cond evt="onStopAudio" delay="0">
                      <p:tgtEl>
                        <p:sldTgt/>
                      </p:tgtEl>
                    </p:cond>
                  </p:endCondLst>
                </p:cTn>
                <p:tgtEl>
                  <p:spTgt spid="19460"/>
                </p:tgtEl>
              </p:cMediaNode>
            </p:audio>
          </p:childTnLst>
        </p:cTn>
      </p:par>
    </p:tnLst>
    <p:bldLst>
      <p:bldP spid="19458" grpId="0"/>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914400" y="381000"/>
            <a:ext cx="7772400" cy="2743200"/>
          </a:xfrm>
        </p:spPr>
        <p:txBody>
          <a:bodyPr/>
          <a:lstStyle/>
          <a:p>
            <a:pPr eaLnBrk="1" hangingPunct="1">
              <a:buFont typeface="Wingdings" pitchFamily="2" charset="2"/>
              <a:buNone/>
              <a:defRPr/>
            </a:pPr>
            <a:r>
              <a:rPr lang="en-US" sz="4800" smtClean="0"/>
              <a:t> Imagine:</a:t>
            </a:r>
          </a:p>
          <a:p>
            <a:pPr eaLnBrk="1" hangingPunct="1">
              <a:buFont typeface="Wingdings" pitchFamily="2" charset="2"/>
              <a:buNone/>
              <a:defRPr/>
            </a:pPr>
            <a:r>
              <a:rPr lang="en-US" sz="4800" smtClean="0"/>
              <a:t>			</a:t>
            </a:r>
            <a:r>
              <a:rPr lang="en-US" sz="4000" smtClean="0"/>
              <a:t>Rotating the Earth!</a:t>
            </a:r>
          </a:p>
        </p:txBody>
      </p:sp>
      <p:pic>
        <p:nvPicPr>
          <p:cNvPr id="20483" name="Picture 3" descr="MCj04315320000[1]"/>
          <p:cNvPicPr>
            <a:picLocks noChangeAspect="1" noChangeArrowheads="1"/>
          </p:cNvPicPr>
          <p:nvPr/>
        </p:nvPicPr>
        <p:blipFill>
          <a:blip r:embed="rId5" cstate="print"/>
          <a:srcRect/>
          <a:stretch>
            <a:fillRect/>
          </a:stretch>
        </p:blipFill>
        <p:spPr bwMode="auto">
          <a:xfrm>
            <a:off x="914400" y="3657600"/>
            <a:ext cx="2286000" cy="2286000"/>
          </a:xfrm>
          <a:prstGeom prst="rect">
            <a:avLst/>
          </a:prstGeom>
          <a:noFill/>
          <a:ln w="9525">
            <a:noFill/>
            <a:miter lim="800000"/>
            <a:headEnd/>
            <a:tailEnd/>
          </a:ln>
        </p:spPr>
      </p:pic>
      <p:pic>
        <p:nvPicPr>
          <p:cNvPr id="20484" name="Picture 4" descr="MCj04315320000[1]"/>
          <p:cNvPicPr>
            <a:picLocks noChangeAspect="1" noChangeArrowheads="1"/>
          </p:cNvPicPr>
          <p:nvPr/>
        </p:nvPicPr>
        <p:blipFill>
          <a:blip r:embed="rId5" cstate="print"/>
          <a:srcRect/>
          <a:stretch>
            <a:fillRect/>
          </a:stretch>
        </p:blipFill>
        <p:spPr bwMode="auto">
          <a:xfrm>
            <a:off x="4800600" y="3048000"/>
            <a:ext cx="990600" cy="990600"/>
          </a:xfrm>
          <a:prstGeom prst="rect">
            <a:avLst/>
          </a:prstGeom>
          <a:noFill/>
          <a:ln w="9525">
            <a:noFill/>
            <a:miter lim="800000"/>
            <a:headEnd/>
            <a:tailEnd/>
          </a:ln>
        </p:spPr>
      </p:pic>
      <p:pic>
        <p:nvPicPr>
          <p:cNvPr id="20485" name="Picture 5" descr="MCj04315320000[1]"/>
          <p:cNvPicPr>
            <a:picLocks noChangeAspect="1" noChangeArrowheads="1"/>
          </p:cNvPicPr>
          <p:nvPr/>
        </p:nvPicPr>
        <p:blipFill>
          <a:blip r:embed="rId6" cstate="print"/>
          <a:srcRect/>
          <a:stretch>
            <a:fillRect/>
          </a:stretch>
        </p:blipFill>
        <p:spPr bwMode="auto">
          <a:xfrm>
            <a:off x="7315200" y="2514600"/>
            <a:ext cx="533400" cy="533400"/>
          </a:xfrm>
          <a:prstGeom prst="rect">
            <a:avLst/>
          </a:prstGeom>
          <a:noFill/>
          <a:ln w="9525">
            <a:noFill/>
            <a:miter lim="800000"/>
            <a:headEnd/>
            <a:tailEnd/>
          </a:ln>
        </p:spPr>
      </p:pic>
      <p:sp>
        <p:nvSpPr>
          <p:cNvPr id="20486" name="Text Box 6"/>
          <p:cNvSpPr txBox="1">
            <a:spLocks noChangeArrowheads="1"/>
          </p:cNvSpPr>
          <p:nvPr/>
        </p:nvSpPr>
        <p:spPr bwMode="auto">
          <a:xfrm>
            <a:off x="517525" y="6308725"/>
            <a:ext cx="1911350" cy="336550"/>
          </a:xfrm>
          <a:prstGeom prst="rect">
            <a:avLst/>
          </a:prstGeom>
          <a:noFill/>
          <a:ln w="9525">
            <a:noFill/>
            <a:miter lim="800000"/>
            <a:headEnd/>
            <a:tailEnd/>
          </a:ln>
        </p:spPr>
        <p:txBody>
          <a:bodyPr wrap="none">
            <a:spAutoFit/>
          </a:bodyPr>
          <a:lstStyle/>
          <a:p>
            <a:r>
              <a:rPr lang="en-US" sz="1600"/>
              <a:t>Dr. John Bell, MSU</a:t>
            </a:r>
          </a:p>
        </p:txBody>
      </p:sp>
      <p:pic>
        <p:nvPicPr>
          <p:cNvPr id="20487" name="Picture 7">
            <a:hlinkClick r:id="" action="ppaction://media"/>
          </p:cNvPr>
          <p:cNvPicPr>
            <a:picLocks noRot="1" noChangeAspect="1" noChangeArrowheads="1"/>
          </p:cNvPicPr>
          <p:nvPr>
            <a:wavAudioFile r:embed="rId2" name="~PP18.WAV"/>
          </p:nvPr>
        </p:nvPicPr>
        <p:blipFill>
          <a:blip r:embed="rId7"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487"/>
                                        </p:tgtEl>
                                      </p:cBhvr>
                                    </p:cmd>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20482">
                                            <p:txEl>
                                              <p:pRg st="0" end="0"/>
                                            </p:txEl>
                                          </p:spTgt>
                                        </p:tgtEl>
                                        <p:attrNameLst>
                                          <p:attrName>style.visibility</p:attrName>
                                        </p:attrNameLst>
                                      </p:cBhvr>
                                      <p:to>
                                        <p:strVal val="visible"/>
                                      </p:to>
                                    </p:set>
                                    <p:anim calcmode="lin" valueType="num">
                                      <p:cBhvr>
                                        <p:cTn id="11" dur="1000" fill="hold"/>
                                        <p:tgtEl>
                                          <p:spTgt spid="20482">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204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048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0482">
                                            <p:txEl>
                                              <p:pRg st="1" end="1"/>
                                            </p:txEl>
                                          </p:spTgt>
                                        </p:tgtEl>
                                        <p:attrNameLst>
                                          <p:attrName>style.visibility</p:attrName>
                                        </p:attrNameLst>
                                      </p:cBhvr>
                                      <p:to>
                                        <p:strVal val="visible"/>
                                      </p:to>
                                    </p:set>
                                    <p:anim calcmode="lin" valueType="num">
                                      <p:cBhvr>
                                        <p:cTn id="18" dur="1000" fill="hold"/>
                                        <p:tgtEl>
                                          <p:spTgt spid="20482">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204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048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5"/>
                                        </p:tgtEl>
                                        <p:attrNameLst>
                                          <p:attrName>style.visibility</p:attrName>
                                        </p:attrNameLst>
                                      </p:cBhvr>
                                      <p:to>
                                        <p:strVal val="visible"/>
                                      </p:to>
                                    </p:set>
                                    <p:anim calcmode="lin" valueType="num">
                                      <p:cBhvr additive="base">
                                        <p:cTn id="25" dur="2000" fill="hold"/>
                                        <p:tgtEl>
                                          <p:spTgt spid="20485"/>
                                        </p:tgtEl>
                                        <p:attrNameLst>
                                          <p:attrName>ppt_x</p:attrName>
                                        </p:attrNameLst>
                                      </p:cBhvr>
                                      <p:tavLst>
                                        <p:tav tm="0">
                                          <p:val>
                                            <p:strVal val="#ppt_x"/>
                                          </p:val>
                                        </p:tav>
                                        <p:tav tm="100000">
                                          <p:val>
                                            <p:strVal val="#ppt_x"/>
                                          </p:val>
                                        </p:tav>
                                      </p:tavLst>
                                    </p:anim>
                                    <p:anim calcmode="lin" valueType="num">
                                      <p:cBhvr additive="base">
                                        <p:cTn id="26" dur="20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4"/>
                                        </p:tgtEl>
                                        <p:attrNameLst>
                                          <p:attrName>style.visibility</p:attrName>
                                        </p:attrNameLst>
                                      </p:cBhvr>
                                      <p:to>
                                        <p:strVal val="visible"/>
                                      </p:to>
                                    </p:set>
                                    <p:anim calcmode="lin" valueType="num">
                                      <p:cBhvr additive="base">
                                        <p:cTn id="31" dur="2000" fill="hold"/>
                                        <p:tgtEl>
                                          <p:spTgt spid="20484"/>
                                        </p:tgtEl>
                                        <p:attrNameLst>
                                          <p:attrName>ppt_x</p:attrName>
                                        </p:attrNameLst>
                                      </p:cBhvr>
                                      <p:tavLst>
                                        <p:tav tm="0">
                                          <p:val>
                                            <p:strVal val="#ppt_x"/>
                                          </p:val>
                                        </p:tav>
                                        <p:tav tm="100000">
                                          <p:val>
                                            <p:strVal val="#ppt_x"/>
                                          </p:val>
                                        </p:tav>
                                      </p:tavLst>
                                    </p:anim>
                                    <p:anim calcmode="lin" valueType="num">
                                      <p:cBhvr additive="base">
                                        <p:cTn id="32" dur="20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3"/>
                                        </p:tgtEl>
                                        <p:attrNameLst>
                                          <p:attrName>style.visibility</p:attrName>
                                        </p:attrNameLst>
                                      </p:cBhvr>
                                      <p:to>
                                        <p:strVal val="visible"/>
                                      </p:to>
                                    </p:set>
                                    <p:anim calcmode="lin" valueType="num">
                                      <p:cBhvr additive="base">
                                        <p:cTn id="37" dur="2000" fill="hold"/>
                                        <p:tgtEl>
                                          <p:spTgt spid="20483"/>
                                        </p:tgtEl>
                                        <p:attrNameLst>
                                          <p:attrName>ppt_x</p:attrName>
                                        </p:attrNameLst>
                                      </p:cBhvr>
                                      <p:tavLst>
                                        <p:tav tm="0">
                                          <p:val>
                                            <p:strVal val="#ppt_x"/>
                                          </p:val>
                                        </p:tav>
                                        <p:tav tm="100000">
                                          <p:val>
                                            <p:strVal val="#ppt_x"/>
                                          </p:val>
                                        </p:tav>
                                      </p:tavLst>
                                    </p:anim>
                                    <p:anim calcmode="lin" valueType="num">
                                      <p:cBhvr additive="base">
                                        <p:cTn id="38" dur="20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485"/>
                                        </p:tgtEl>
                                        <p:attrNameLst>
                                          <p:attrName>style.visibility</p:attrName>
                                        </p:attrNameLst>
                                      </p:cBhvr>
                                      <p:to>
                                        <p:strVal val="visible"/>
                                      </p:to>
                                    </p:set>
                                    <p:animEffect transition="in" filter="fade">
                                      <p:cBhvr>
                                        <p:cTn id="43" dur="2000"/>
                                        <p:tgtEl>
                                          <p:spTgt spid="2048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484"/>
                                        </p:tgtEl>
                                        <p:attrNameLst>
                                          <p:attrName>style.visibility</p:attrName>
                                        </p:attrNameLst>
                                      </p:cBhvr>
                                      <p:to>
                                        <p:strVal val="visible"/>
                                      </p:to>
                                    </p:set>
                                    <p:animEffect transition="in" filter="fade">
                                      <p:cBhvr>
                                        <p:cTn id="48" dur="2000"/>
                                        <p:tgtEl>
                                          <p:spTgt spid="2048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483"/>
                                        </p:tgtEl>
                                        <p:attrNameLst>
                                          <p:attrName>style.visibility</p:attrName>
                                        </p:attrNameLst>
                                      </p:cBhvr>
                                      <p:to>
                                        <p:strVal val="visible"/>
                                      </p:to>
                                    </p:set>
                                    <p:animEffect transition="in" filter="fade">
                                      <p:cBhvr>
                                        <p:cTn id="53" dur="2000"/>
                                        <p:tgtEl>
                                          <p:spTgt spid="2048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486"/>
                                        </p:tgtEl>
                                        <p:attrNameLst>
                                          <p:attrName>style.visibility</p:attrName>
                                        </p:attrNameLst>
                                      </p:cBhvr>
                                      <p:to>
                                        <p:strVal val="visible"/>
                                      </p:to>
                                    </p:set>
                                    <p:animEffect transition="in" filter="fade">
                                      <p:cBhvr>
                                        <p:cTn id="58"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9" fill="hold" display="0">
                  <p:stCondLst>
                    <p:cond delay="indefinite"/>
                  </p:stCondLst>
                  <p:endCondLst>
                    <p:cond evt="onPrev" delay="0">
                      <p:tgtEl>
                        <p:sldTgt/>
                      </p:tgtEl>
                    </p:cond>
                    <p:cond evt="onStopAudio" delay="0">
                      <p:tgtEl>
                        <p:sldTgt/>
                      </p:tgtEl>
                    </p:cond>
                  </p:endCondLst>
                </p:cTn>
                <p:tgtEl>
                  <p:spTgt spid="20487"/>
                </p:tgtEl>
              </p:cMediaNode>
            </p:audio>
          </p:childTnLst>
        </p:cTn>
      </p:par>
    </p:tnLst>
    <p:bldLst>
      <p:bldP spid="20482" grpId="0" build="p"/>
      <p:bldP spid="2048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381000" y="381000"/>
            <a:ext cx="4038600" cy="4525963"/>
          </a:xfrm>
        </p:spPr>
        <p:txBody>
          <a:bodyPr/>
          <a:lstStyle/>
          <a:p>
            <a:pPr eaLnBrk="1" hangingPunct="1">
              <a:buFont typeface="Wingdings" pitchFamily="2" charset="2"/>
              <a:buNone/>
              <a:defRPr/>
            </a:pPr>
            <a:endParaRPr lang="en-US" sz="2800" smtClean="0"/>
          </a:p>
          <a:p>
            <a:pPr eaLnBrk="1" hangingPunct="1">
              <a:buFont typeface="Wingdings" pitchFamily="2" charset="2"/>
              <a:buNone/>
              <a:defRPr/>
            </a:pPr>
            <a:r>
              <a:rPr lang="en-US" sz="4400" smtClean="0"/>
              <a:t>Basketball!</a:t>
            </a:r>
          </a:p>
          <a:p>
            <a:pPr lvl="4" eaLnBrk="1" hangingPunct="1">
              <a:buFontTx/>
              <a:buNone/>
              <a:defRPr/>
            </a:pPr>
            <a:endParaRPr lang="en-US" sz="2400" smtClean="0"/>
          </a:p>
          <a:p>
            <a:pPr lvl="4" eaLnBrk="1" hangingPunct="1">
              <a:buFontTx/>
              <a:buNone/>
              <a:defRPr/>
            </a:pPr>
            <a:endParaRPr lang="en-US" sz="4400" smtClean="0"/>
          </a:p>
          <a:p>
            <a:pPr eaLnBrk="1" hangingPunct="1">
              <a:buFont typeface="Wingdings" pitchFamily="2" charset="2"/>
              <a:buNone/>
              <a:defRPr/>
            </a:pPr>
            <a:r>
              <a:rPr lang="en-US" sz="4400" smtClean="0"/>
              <a:t>Math!</a:t>
            </a:r>
          </a:p>
          <a:p>
            <a:pPr eaLnBrk="1" hangingPunct="1">
              <a:buFont typeface="Wingdings" pitchFamily="2" charset="2"/>
              <a:buNone/>
              <a:defRPr/>
            </a:pPr>
            <a:endParaRPr lang="en-US" sz="4400" smtClean="0"/>
          </a:p>
          <a:p>
            <a:pPr eaLnBrk="1" hangingPunct="1">
              <a:buFont typeface="Wingdings" pitchFamily="2" charset="2"/>
              <a:buNone/>
              <a:defRPr/>
            </a:pPr>
            <a:endParaRPr lang="en-US" sz="4400" smtClean="0"/>
          </a:p>
          <a:p>
            <a:pPr eaLnBrk="1" hangingPunct="1">
              <a:buFont typeface="Wingdings" pitchFamily="2" charset="2"/>
              <a:buNone/>
              <a:defRPr/>
            </a:pPr>
            <a:endParaRPr lang="en-US" sz="2800" smtClean="0"/>
          </a:p>
        </p:txBody>
      </p:sp>
      <p:pic>
        <p:nvPicPr>
          <p:cNvPr id="22531" name="Picture 3" descr="MCj02924860000[1]"/>
          <p:cNvPicPr>
            <a:picLocks noChangeAspect="1" noChangeArrowheads="1"/>
          </p:cNvPicPr>
          <p:nvPr/>
        </p:nvPicPr>
        <p:blipFill>
          <a:blip r:embed="rId5" cstate="print"/>
          <a:srcRect/>
          <a:stretch>
            <a:fillRect/>
          </a:stretch>
        </p:blipFill>
        <p:spPr bwMode="auto">
          <a:xfrm>
            <a:off x="6705600" y="1447800"/>
            <a:ext cx="1762125" cy="1770063"/>
          </a:xfrm>
          <a:prstGeom prst="rect">
            <a:avLst/>
          </a:prstGeom>
          <a:noFill/>
          <a:ln w="9525">
            <a:noFill/>
            <a:miter lim="800000"/>
            <a:headEnd/>
            <a:tailEnd/>
          </a:ln>
        </p:spPr>
      </p:pic>
      <p:pic>
        <p:nvPicPr>
          <p:cNvPr id="22532" name="Picture 4" descr="MCj02924840000[1]"/>
          <p:cNvPicPr>
            <a:picLocks noChangeAspect="1" noChangeArrowheads="1"/>
          </p:cNvPicPr>
          <p:nvPr/>
        </p:nvPicPr>
        <p:blipFill>
          <a:blip r:embed="rId6" cstate="print"/>
          <a:srcRect/>
          <a:stretch>
            <a:fillRect/>
          </a:stretch>
        </p:blipFill>
        <p:spPr bwMode="auto">
          <a:xfrm>
            <a:off x="5562600" y="4343400"/>
            <a:ext cx="1600200" cy="1223963"/>
          </a:xfrm>
          <a:prstGeom prst="rect">
            <a:avLst/>
          </a:prstGeom>
          <a:noFill/>
          <a:ln w="9525">
            <a:noFill/>
            <a:miter lim="800000"/>
            <a:headEnd/>
            <a:tailEnd/>
          </a:ln>
        </p:spPr>
      </p:pic>
      <p:graphicFrame>
        <p:nvGraphicFramePr>
          <p:cNvPr id="22533" name="Group 5"/>
          <p:cNvGraphicFramePr>
            <a:graphicFrameLocks noGrp="1"/>
          </p:cNvGraphicFramePr>
          <p:nvPr>
            <p:ph sz="half" idx="2"/>
          </p:nvPr>
        </p:nvGraphicFramePr>
        <p:xfrm>
          <a:off x="304800" y="4343400"/>
          <a:ext cx="4495800" cy="1508125"/>
        </p:xfrm>
        <a:graphic>
          <a:graphicData uri="http://schemas.openxmlformats.org/drawingml/2006/table">
            <a:tbl>
              <a:tblPr/>
              <a:tblGrid>
                <a:gridCol w="641350"/>
                <a:gridCol w="654050"/>
                <a:gridCol w="1066800"/>
                <a:gridCol w="990600"/>
                <a:gridCol w="1143000"/>
              </a:tblGrid>
              <a:tr h="576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Name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Games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Points per Game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Rebounds per Game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Assists per Game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Thomas, 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29.6</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5.9</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Jabar, K</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26.2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12.5</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559" name="Picture 31">
            <a:hlinkClick r:id="" action="ppaction://media"/>
          </p:cNvPr>
          <p:cNvPicPr>
            <a:picLocks noRot="1" noChangeAspect="1" noChangeArrowheads="1"/>
          </p:cNvPicPr>
          <p:nvPr>
            <a:wavAudioFile r:embed="rId2" name="~PP2927.WAV"/>
          </p:nvPr>
        </p:nvPicPr>
        <p:blipFill>
          <a:blip r:embed="rId7"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55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fade">
                                      <p:cBhvr>
                                        <p:cTn id="11" dur="2000"/>
                                        <p:tgtEl>
                                          <p:spTgt spid="2253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fade">
                                      <p:cBhvr>
                                        <p:cTn id="16" dur="2000"/>
                                        <p:tgtEl>
                                          <p:spTgt spid="2253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533"/>
                                        </p:tgtEl>
                                        <p:attrNameLst>
                                          <p:attrName>style.visibility</p:attrName>
                                        </p:attrNameLst>
                                      </p:cBhvr>
                                      <p:to>
                                        <p:strVal val="visible"/>
                                      </p:to>
                                    </p:set>
                                    <p:animEffect transition="in" filter="fade">
                                      <p:cBhvr>
                                        <p:cTn id="21" dur="2000"/>
                                        <p:tgtEl>
                                          <p:spTgt spid="225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531"/>
                                        </p:tgtEl>
                                        <p:attrNameLst>
                                          <p:attrName>style.visibility</p:attrName>
                                        </p:attrNameLst>
                                      </p:cBhvr>
                                      <p:to>
                                        <p:strVal val="visible"/>
                                      </p:to>
                                    </p:set>
                                    <p:animEffect transition="in" filter="fade">
                                      <p:cBhvr>
                                        <p:cTn id="26" dur="1000"/>
                                        <p:tgtEl>
                                          <p:spTgt spid="22531"/>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2532"/>
                                        </p:tgtEl>
                                        <p:attrNameLst>
                                          <p:attrName>style.visibility</p:attrName>
                                        </p:attrNameLst>
                                      </p:cBhvr>
                                      <p:to>
                                        <p:strVal val="visible"/>
                                      </p:to>
                                    </p:set>
                                    <p:animEffect transition="in" filter="wipe(down)">
                                      <p:cBhvr>
                                        <p:cTn id="31" dur="290">
                                          <p:stCondLst>
                                            <p:cond delay="0"/>
                                          </p:stCondLst>
                                        </p:cTn>
                                        <p:tgtEl>
                                          <p:spTgt spid="22532"/>
                                        </p:tgtEl>
                                      </p:cBhvr>
                                    </p:animEffect>
                                    <p:anim calcmode="lin" valueType="num">
                                      <p:cBhvr>
                                        <p:cTn id="32" dur="911"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22532"/>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22532"/>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22532"/>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22532"/>
                                        </p:tgtEl>
                                        <p:attrNameLst>
                                          <p:attrName>ppt_y</p:attrName>
                                        </p:attrNameLst>
                                      </p:cBhvr>
                                      <p:tavLst>
                                        <p:tav tm="0" fmla="#ppt_y-sin(pi*$)/81">
                                          <p:val>
                                            <p:fltVal val="0"/>
                                          </p:val>
                                        </p:tav>
                                        <p:tav tm="100000">
                                          <p:val>
                                            <p:fltVal val="1"/>
                                          </p:val>
                                        </p:tav>
                                      </p:tavLst>
                                    </p:anim>
                                    <p:animScale>
                                      <p:cBhvr>
                                        <p:cTn id="37" dur="13">
                                          <p:stCondLst>
                                            <p:cond delay="325"/>
                                          </p:stCondLst>
                                        </p:cTn>
                                        <p:tgtEl>
                                          <p:spTgt spid="22532"/>
                                        </p:tgtEl>
                                      </p:cBhvr>
                                      <p:to x="100000" y="60000"/>
                                    </p:animScale>
                                    <p:animScale>
                                      <p:cBhvr>
                                        <p:cTn id="38" dur="83" decel="50000">
                                          <p:stCondLst>
                                            <p:cond delay="338"/>
                                          </p:stCondLst>
                                        </p:cTn>
                                        <p:tgtEl>
                                          <p:spTgt spid="22532"/>
                                        </p:tgtEl>
                                      </p:cBhvr>
                                      <p:to x="100000" y="100000"/>
                                    </p:animScale>
                                    <p:animScale>
                                      <p:cBhvr>
                                        <p:cTn id="39" dur="13">
                                          <p:stCondLst>
                                            <p:cond delay="656"/>
                                          </p:stCondLst>
                                        </p:cTn>
                                        <p:tgtEl>
                                          <p:spTgt spid="22532"/>
                                        </p:tgtEl>
                                      </p:cBhvr>
                                      <p:to x="100000" y="80000"/>
                                    </p:animScale>
                                    <p:animScale>
                                      <p:cBhvr>
                                        <p:cTn id="40" dur="83" decel="50000">
                                          <p:stCondLst>
                                            <p:cond delay="669"/>
                                          </p:stCondLst>
                                        </p:cTn>
                                        <p:tgtEl>
                                          <p:spTgt spid="22532"/>
                                        </p:tgtEl>
                                      </p:cBhvr>
                                      <p:to x="100000" y="100000"/>
                                    </p:animScale>
                                    <p:animScale>
                                      <p:cBhvr>
                                        <p:cTn id="41" dur="13">
                                          <p:stCondLst>
                                            <p:cond delay="821"/>
                                          </p:stCondLst>
                                        </p:cTn>
                                        <p:tgtEl>
                                          <p:spTgt spid="22532"/>
                                        </p:tgtEl>
                                      </p:cBhvr>
                                      <p:to x="100000" y="90000"/>
                                    </p:animScale>
                                    <p:animScale>
                                      <p:cBhvr>
                                        <p:cTn id="42" dur="83" decel="50000">
                                          <p:stCondLst>
                                            <p:cond delay="834"/>
                                          </p:stCondLst>
                                        </p:cTn>
                                        <p:tgtEl>
                                          <p:spTgt spid="22532"/>
                                        </p:tgtEl>
                                      </p:cBhvr>
                                      <p:to x="100000" y="100000"/>
                                    </p:animScale>
                                    <p:animScale>
                                      <p:cBhvr>
                                        <p:cTn id="43" dur="13">
                                          <p:stCondLst>
                                            <p:cond delay="904"/>
                                          </p:stCondLst>
                                        </p:cTn>
                                        <p:tgtEl>
                                          <p:spTgt spid="22532"/>
                                        </p:tgtEl>
                                      </p:cBhvr>
                                      <p:to x="100000" y="95000"/>
                                    </p:animScale>
                                    <p:animScale>
                                      <p:cBhvr>
                                        <p:cTn id="44" dur="83" decel="50000">
                                          <p:stCondLst>
                                            <p:cond delay="917"/>
                                          </p:stCondLst>
                                        </p:cTn>
                                        <p:tgtEl>
                                          <p:spTgt spid="225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5" fill="hold" display="0">
                  <p:stCondLst>
                    <p:cond delay="indefinite"/>
                  </p:stCondLst>
                  <p:endCondLst>
                    <p:cond evt="onPrev" delay="0">
                      <p:tgtEl>
                        <p:sldTgt/>
                      </p:tgtEl>
                    </p:cond>
                    <p:cond evt="onStopAudio" delay="0">
                      <p:tgtEl>
                        <p:sldTgt/>
                      </p:tgtEl>
                    </p:cond>
                  </p:endCondLst>
                </p:cTn>
                <p:tgtEl>
                  <p:spTgt spid="22559"/>
                </p:tgtEl>
              </p:cMediaNode>
            </p:audio>
          </p:childTnLst>
        </p:cTn>
      </p:par>
    </p:tnLst>
    <p:bldLst>
      <p:bldP spid="2253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MCj03516150000[1]"/>
          <p:cNvPicPr>
            <a:picLocks noChangeAspect="1" noChangeArrowheads="1"/>
          </p:cNvPicPr>
          <p:nvPr/>
        </p:nvPicPr>
        <p:blipFill>
          <a:blip r:embed="rId4" cstate="print"/>
          <a:srcRect/>
          <a:stretch>
            <a:fillRect/>
          </a:stretch>
        </p:blipFill>
        <p:spPr bwMode="auto">
          <a:xfrm>
            <a:off x="6781800" y="762000"/>
            <a:ext cx="1158875" cy="1795463"/>
          </a:xfrm>
          <a:prstGeom prst="rect">
            <a:avLst/>
          </a:prstGeom>
          <a:noFill/>
          <a:ln w="9525">
            <a:noFill/>
            <a:miter lim="800000"/>
            <a:headEnd/>
            <a:tailEnd/>
          </a:ln>
        </p:spPr>
      </p:pic>
      <p:pic>
        <p:nvPicPr>
          <p:cNvPr id="24579" name="Picture 3" descr="MCj03193440000[1]"/>
          <p:cNvPicPr>
            <a:picLocks noChangeAspect="1" noChangeArrowheads="1"/>
          </p:cNvPicPr>
          <p:nvPr/>
        </p:nvPicPr>
        <p:blipFill>
          <a:blip r:embed="rId5" cstate="print"/>
          <a:srcRect/>
          <a:stretch>
            <a:fillRect/>
          </a:stretch>
        </p:blipFill>
        <p:spPr bwMode="auto">
          <a:xfrm>
            <a:off x="4114800" y="3733800"/>
            <a:ext cx="1752600" cy="1620838"/>
          </a:xfrm>
          <a:prstGeom prst="rect">
            <a:avLst/>
          </a:prstGeom>
          <a:noFill/>
          <a:ln w="9525">
            <a:noFill/>
            <a:miter lim="800000"/>
            <a:headEnd/>
            <a:tailEnd/>
          </a:ln>
        </p:spPr>
      </p:pic>
      <p:pic>
        <p:nvPicPr>
          <p:cNvPr id="24580" name="Picture 4" descr="MCj03193440000[1]"/>
          <p:cNvPicPr>
            <a:picLocks noChangeAspect="1" noChangeArrowheads="1"/>
          </p:cNvPicPr>
          <p:nvPr>
            <p:ph type="body" idx="1"/>
          </p:nvPr>
        </p:nvPicPr>
        <p:blipFill>
          <a:blip r:embed="rId5" cstate="print"/>
          <a:srcRect/>
          <a:stretch>
            <a:fillRect/>
          </a:stretch>
        </p:blipFill>
        <p:spPr>
          <a:xfrm>
            <a:off x="914400" y="2449513"/>
            <a:ext cx="2209800" cy="2041525"/>
          </a:xfrm>
          <a:noFill/>
        </p:spPr>
      </p:pic>
      <p:pic>
        <p:nvPicPr>
          <p:cNvPr id="24581" name="Picture 5" descr="MCj03193440000[1]"/>
          <p:cNvPicPr>
            <a:picLocks noChangeAspect="1" noChangeArrowheads="1"/>
          </p:cNvPicPr>
          <p:nvPr/>
        </p:nvPicPr>
        <p:blipFill>
          <a:blip r:embed="rId5" cstate="print"/>
          <a:srcRect/>
          <a:stretch>
            <a:fillRect/>
          </a:stretch>
        </p:blipFill>
        <p:spPr bwMode="auto">
          <a:xfrm>
            <a:off x="6781800" y="4876800"/>
            <a:ext cx="1524000" cy="1408113"/>
          </a:xfrm>
          <a:prstGeom prst="rect">
            <a:avLst/>
          </a:prstGeom>
          <a:noFill/>
          <a:ln w="9525">
            <a:noFill/>
            <a:miter lim="800000"/>
            <a:headEnd/>
            <a:tailEnd/>
          </a:ln>
        </p:spPr>
      </p:pic>
      <p:sp>
        <p:nvSpPr>
          <p:cNvPr id="24582" name="Text Box 6"/>
          <p:cNvSpPr txBox="1">
            <a:spLocks noChangeArrowheads="1"/>
          </p:cNvSpPr>
          <p:nvPr/>
        </p:nvSpPr>
        <p:spPr bwMode="auto">
          <a:xfrm>
            <a:off x="746125" y="1027113"/>
            <a:ext cx="3825875" cy="457200"/>
          </a:xfrm>
          <a:prstGeom prst="rect">
            <a:avLst/>
          </a:prstGeom>
          <a:noFill/>
          <a:ln w="9525">
            <a:noFill/>
            <a:miter lim="800000"/>
            <a:headEnd/>
            <a:tailEnd/>
          </a:ln>
        </p:spPr>
        <p:txBody>
          <a:bodyPr>
            <a:spAutoFit/>
          </a:bodyPr>
          <a:lstStyle/>
          <a:p>
            <a:r>
              <a:rPr lang="en-US" sz="2400"/>
              <a:t>Library/ThinkQuest.org</a:t>
            </a:r>
          </a:p>
        </p:txBody>
      </p:sp>
      <p:pic>
        <p:nvPicPr>
          <p:cNvPr id="24583" name="Picture 7">
            <a:hlinkClick r:id="" action="ppaction://media"/>
          </p:cNvPr>
          <p:cNvPicPr>
            <a:picLocks noRot="1" noChangeAspect="1" noChangeArrowheads="1"/>
          </p:cNvPicPr>
          <p:nvPr>
            <a:wavAudioFile r:embed="rId2" name="~PP3758.WAV"/>
          </p:nvPr>
        </p:nvPicPr>
        <p:blipFill>
          <a:blip r:embed="rId6"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2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58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wipe(down)">
                                      <p:cBhvr>
                                        <p:cTn id="11" dur="580">
                                          <p:stCondLst>
                                            <p:cond delay="0"/>
                                          </p:stCondLst>
                                        </p:cTn>
                                        <p:tgtEl>
                                          <p:spTgt spid="24581"/>
                                        </p:tgtEl>
                                      </p:cBhvr>
                                    </p:animEffect>
                                    <p:anim calcmode="lin" valueType="num">
                                      <p:cBhvr>
                                        <p:cTn id="12" dur="1822" tmFilter="0,0; 0.14,0.36; 0.43,0.73; 0.71,0.91; 1.0,1.0">
                                          <p:stCondLst>
                                            <p:cond delay="0"/>
                                          </p:stCondLst>
                                        </p:cTn>
                                        <p:tgtEl>
                                          <p:spTgt spid="2458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458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458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458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4581"/>
                                        </p:tgtEl>
                                        <p:attrNameLst>
                                          <p:attrName>ppt_y</p:attrName>
                                        </p:attrNameLst>
                                      </p:cBhvr>
                                      <p:tavLst>
                                        <p:tav tm="0" fmla="#ppt_y-sin(pi*$)/81">
                                          <p:val>
                                            <p:fltVal val="0"/>
                                          </p:val>
                                        </p:tav>
                                        <p:tav tm="100000">
                                          <p:val>
                                            <p:fltVal val="1"/>
                                          </p:val>
                                        </p:tav>
                                      </p:tavLst>
                                    </p:anim>
                                    <p:animScale>
                                      <p:cBhvr>
                                        <p:cTn id="17" dur="26">
                                          <p:stCondLst>
                                            <p:cond delay="650"/>
                                          </p:stCondLst>
                                        </p:cTn>
                                        <p:tgtEl>
                                          <p:spTgt spid="24581"/>
                                        </p:tgtEl>
                                      </p:cBhvr>
                                      <p:to x="100000" y="60000"/>
                                    </p:animScale>
                                    <p:animScale>
                                      <p:cBhvr>
                                        <p:cTn id="18" dur="166" decel="50000">
                                          <p:stCondLst>
                                            <p:cond delay="676"/>
                                          </p:stCondLst>
                                        </p:cTn>
                                        <p:tgtEl>
                                          <p:spTgt spid="24581"/>
                                        </p:tgtEl>
                                      </p:cBhvr>
                                      <p:to x="100000" y="100000"/>
                                    </p:animScale>
                                    <p:animScale>
                                      <p:cBhvr>
                                        <p:cTn id="19" dur="26">
                                          <p:stCondLst>
                                            <p:cond delay="1312"/>
                                          </p:stCondLst>
                                        </p:cTn>
                                        <p:tgtEl>
                                          <p:spTgt spid="24581"/>
                                        </p:tgtEl>
                                      </p:cBhvr>
                                      <p:to x="100000" y="80000"/>
                                    </p:animScale>
                                    <p:animScale>
                                      <p:cBhvr>
                                        <p:cTn id="20" dur="166" decel="50000">
                                          <p:stCondLst>
                                            <p:cond delay="1338"/>
                                          </p:stCondLst>
                                        </p:cTn>
                                        <p:tgtEl>
                                          <p:spTgt spid="24581"/>
                                        </p:tgtEl>
                                      </p:cBhvr>
                                      <p:to x="100000" y="100000"/>
                                    </p:animScale>
                                    <p:animScale>
                                      <p:cBhvr>
                                        <p:cTn id="21" dur="26">
                                          <p:stCondLst>
                                            <p:cond delay="1642"/>
                                          </p:stCondLst>
                                        </p:cTn>
                                        <p:tgtEl>
                                          <p:spTgt spid="24581"/>
                                        </p:tgtEl>
                                      </p:cBhvr>
                                      <p:to x="100000" y="90000"/>
                                    </p:animScale>
                                    <p:animScale>
                                      <p:cBhvr>
                                        <p:cTn id="22" dur="166" decel="50000">
                                          <p:stCondLst>
                                            <p:cond delay="1668"/>
                                          </p:stCondLst>
                                        </p:cTn>
                                        <p:tgtEl>
                                          <p:spTgt spid="24581"/>
                                        </p:tgtEl>
                                      </p:cBhvr>
                                      <p:to x="100000" y="100000"/>
                                    </p:animScale>
                                    <p:animScale>
                                      <p:cBhvr>
                                        <p:cTn id="23" dur="26">
                                          <p:stCondLst>
                                            <p:cond delay="1808"/>
                                          </p:stCondLst>
                                        </p:cTn>
                                        <p:tgtEl>
                                          <p:spTgt spid="24581"/>
                                        </p:tgtEl>
                                      </p:cBhvr>
                                      <p:to x="100000" y="95000"/>
                                    </p:animScale>
                                    <p:animScale>
                                      <p:cBhvr>
                                        <p:cTn id="24" dur="166" decel="50000">
                                          <p:stCondLst>
                                            <p:cond delay="1834"/>
                                          </p:stCondLst>
                                        </p:cTn>
                                        <p:tgtEl>
                                          <p:spTgt spid="2458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7" presetClass="exit" presetSubtype="0" fill="hold" nodeType="clickEffect">
                                  <p:stCondLst>
                                    <p:cond delay="0"/>
                                  </p:stCondLst>
                                  <p:childTnLst>
                                    <p:animEffect transition="out" filter="fade">
                                      <p:cBhvr>
                                        <p:cTn id="28" dur="1000"/>
                                        <p:tgtEl>
                                          <p:spTgt spid="24581"/>
                                        </p:tgtEl>
                                      </p:cBhvr>
                                    </p:animEffect>
                                    <p:anim calcmode="lin" valueType="num">
                                      <p:cBhvr>
                                        <p:cTn id="29" dur="1000"/>
                                        <p:tgtEl>
                                          <p:spTgt spid="24581"/>
                                        </p:tgtEl>
                                        <p:attrNameLst>
                                          <p:attrName>ppt_x</p:attrName>
                                        </p:attrNameLst>
                                      </p:cBhvr>
                                      <p:tavLst>
                                        <p:tav tm="0">
                                          <p:val>
                                            <p:strVal val="ppt_x"/>
                                          </p:val>
                                        </p:tav>
                                        <p:tav tm="100000">
                                          <p:val>
                                            <p:strVal val="ppt_x"/>
                                          </p:val>
                                        </p:tav>
                                      </p:tavLst>
                                    </p:anim>
                                    <p:anim calcmode="lin" valueType="num">
                                      <p:cBhvr>
                                        <p:cTn id="30" dur="100" decel="100000"/>
                                        <p:tgtEl>
                                          <p:spTgt spid="24581"/>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24581"/>
                                        </p:tgtEl>
                                        <p:attrNameLst>
                                          <p:attrName>ppt_y</p:attrName>
                                        </p:attrNameLst>
                                      </p:cBhvr>
                                      <p:tavLst>
                                        <p:tav tm="0">
                                          <p:val>
                                            <p:strVal val="ppt_y"/>
                                          </p:val>
                                        </p:tav>
                                        <p:tav tm="100000">
                                          <p:val>
                                            <p:strVal val="ppt_y+1"/>
                                          </p:val>
                                        </p:tav>
                                      </p:tavLst>
                                    </p:anim>
                                    <p:set>
                                      <p:cBhvr>
                                        <p:cTn id="32" dur="1" fill="hold">
                                          <p:stCondLst>
                                            <p:cond delay="999"/>
                                          </p:stCondLst>
                                        </p:cTn>
                                        <p:tgtEl>
                                          <p:spTgt spid="2458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4579"/>
                                        </p:tgtEl>
                                        <p:attrNameLst>
                                          <p:attrName>style.visibility</p:attrName>
                                        </p:attrNameLst>
                                      </p:cBhvr>
                                      <p:to>
                                        <p:strVal val="visible"/>
                                      </p:to>
                                    </p:set>
                                    <p:animEffect transition="in" filter="wipe(down)">
                                      <p:cBhvr>
                                        <p:cTn id="37" dur="580">
                                          <p:stCondLst>
                                            <p:cond delay="0"/>
                                          </p:stCondLst>
                                        </p:cTn>
                                        <p:tgtEl>
                                          <p:spTgt spid="24579"/>
                                        </p:tgtEl>
                                      </p:cBhvr>
                                    </p:animEffect>
                                    <p:anim calcmode="lin" valueType="num">
                                      <p:cBhvr>
                                        <p:cTn id="38" dur="1822" tmFilter="0,0; 0.14,0.36; 0.43,0.73; 0.71,0.91; 1.0,1.0">
                                          <p:stCondLst>
                                            <p:cond delay="0"/>
                                          </p:stCondLst>
                                        </p:cTn>
                                        <p:tgtEl>
                                          <p:spTgt spid="2457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457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457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457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4579"/>
                                        </p:tgtEl>
                                        <p:attrNameLst>
                                          <p:attrName>ppt_y</p:attrName>
                                        </p:attrNameLst>
                                      </p:cBhvr>
                                      <p:tavLst>
                                        <p:tav tm="0" fmla="#ppt_y-sin(pi*$)/81">
                                          <p:val>
                                            <p:fltVal val="0"/>
                                          </p:val>
                                        </p:tav>
                                        <p:tav tm="100000">
                                          <p:val>
                                            <p:fltVal val="1"/>
                                          </p:val>
                                        </p:tav>
                                      </p:tavLst>
                                    </p:anim>
                                    <p:animScale>
                                      <p:cBhvr>
                                        <p:cTn id="43" dur="26">
                                          <p:stCondLst>
                                            <p:cond delay="650"/>
                                          </p:stCondLst>
                                        </p:cTn>
                                        <p:tgtEl>
                                          <p:spTgt spid="24579"/>
                                        </p:tgtEl>
                                      </p:cBhvr>
                                      <p:to x="100000" y="60000"/>
                                    </p:animScale>
                                    <p:animScale>
                                      <p:cBhvr>
                                        <p:cTn id="44" dur="166" decel="50000">
                                          <p:stCondLst>
                                            <p:cond delay="676"/>
                                          </p:stCondLst>
                                        </p:cTn>
                                        <p:tgtEl>
                                          <p:spTgt spid="24579"/>
                                        </p:tgtEl>
                                      </p:cBhvr>
                                      <p:to x="100000" y="100000"/>
                                    </p:animScale>
                                    <p:animScale>
                                      <p:cBhvr>
                                        <p:cTn id="45" dur="26">
                                          <p:stCondLst>
                                            <p:cond delay="1312"/>
                                          </p:stCondLst>
                                        </p:cTn>
                                        <p:tgtEl>
                                          <p:spTgt spid="24579"/>
                                        </p:tgtEl>
                                      </p:cBhvr>
                                      <p:to x="100000" y="80000"/>
                                    </p:animScale>
                                    <p:animScale>
                                      <p:cBhvr>
                                        <p:cTn id="46" dur="166" decel="50000">
                                          <p:stCondLst>
                                            <p:cond delay="1338"/>
                                          </p:stCondLst>
                                        </p:cTn>
                                        <p:tgtEl>
                                          <p:spTgt spid="24579"/>
                                        </p:tgtEl>
                                      </p:cBhvr>
                                      <p:to x="100000" y="100000"/>
                                    </p:animScale>
                                    <p:animScale>
                                      <p:cBhvr>
                                        <p:cTn id="47" dur="26">
                                          <p:stCondLst>
                                            <p:cond delay="1642"/>
                                          </p:stCondLst>
                                        </p:cTn>
                                        <p:tgtEl>
                                          <p:spTgt spid="24579"/>
                                        </p:tgtEl>
                                      </p:cBhvr>
                                      <p:to x="100000" y="90000"/>
                                    </p:animScale>
                                    <p:animScale>
                                      <p:cBhvr>
                                        <p:cTn id="48" dur="166" decel="50000">
                                          <p:stCondLst>
                                            <p:cond delay="1668"/>
                                          </p:stCondLst>
                                        </p:cTn>
                                        <p:tgtEl>
                                          <p:spTgt spid="24579"/>
                                        </p:tgtEl>
                                      </p:cBhvr>
                                      <p:to x="100000" y="100000"/>
                                    </p:animScale>
                                    <p:animScale>
                                      <p:cBhvr>
                                        <p:cTn id="49" dur="26">
                                          <p:stCondLst>
                                            <p:cond delay="1808"/>
                                          </p:stCondLst>
                                        </p:cTn>
                                        <p:tgtEl>
                                          <p:spTgt spid="24579"/>
                                        </p:tgtEl>
                                      </p:cBhvr>
                                      <p:to x="100000" y="95000"/>
                                    </p:animScale>
                                    <p:animScale>
                                      <p:cBhvr>
                                        <p:cTn id="50" dur="166" decel="50000">
                                          <p:stCondLst>
                                            <p:cond delay="1834"/>
                                          </p:stCondLst>
                                        </p:cTn>
                                        <p:tgtEl>
                                          <p:spTgt spid="2457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7" presetClass="exit" presetSubtype="0" fill="hold" nodeType="clickEffect">
                                  <p:stCondLst>
                                    <p:cond delay="0"/>
                                  </p:stCondLst>
                                  <p:childTnLst>
                                    <p:animEffect transition="out" filter="fade">
                                      <p:cBhvr>
                                        <p:cTn id="54" dur="1000"/>
                                        <p:tgtEl>
                                          <p:spTgt spid="24579"/>
                                        </p:tgtEl>
                                      </p:cBhvr>
                                    </p:animEffect>
                                    <p:anim calcmode="lin" valueType="num">
                                      <p:cBhvr>
                                        <p:cTn id="55" dur="1000"/>
                                        <p:tgtEl>
                                          <p:spTgt spid="24579"/>
                                        </p:tgtEl>
                                        <p:attrNameLst>
                                          <p:attrName>ppt_x</p:attrName>
                                        </p:attrNameLst>
                                      </p:cBhvr>
                                      <p:tavLst>
                                        <p:tav tm="0">
                                          <p:val>
                                            <p:strVal val="ppt_x"/>
                                          </p:val>
                                        </p:tav>
                                        <p:tav tm="100000">
                                          <p:val>
                                            <p:strVal val="ppt_x"/>
                                          </p:val>
                                        </p:tav>
                                      </p:tavLst>
                                    </p:anim>
                                    <p:anim calcmode="lin" valueType="num">
                                      <p:cBhvr>
                                        <p:cTn id="56" dur="100" decel="100000"/>
                                        <p:tgtEl>
                                          <p:spTgt spid="24579"/>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24579"/>
                                        </p:tgtEl>
                                        <p:attrNameLst>
                                          <p:attrName>ppt_y</p:attrName>
                                        </p:attrNameLst>
                                      </p:cBhvr>
                                      <p:tavLst>
                                        <p:tav tm="0">
                                          <p:val>
                                            <p:strVal val="ppt_y"/>
                                          </p:val>
                                        </p:tav>
                                        <p:tav tm="100000">
                                          <p:val>
                                            <p:strVal val="ppt_y+1"/>
                                          </p:val>
                                        </p:tav>
                                      </p:tavLst>
                                    </p:anim>
                                    <p:set>
                                      <p:cBhvr>
                                        <p:cTn id="58" dur="1" fill="hold">
                                          <p:stCondLst>
                                            <p:cond delay="999"/>
                                          </p:stCondLst>
                                        </p:cTn>
                                        <p:tgtEl>
                                          <p:spTgt spid="2457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24580"/>
                                        </p:tgtEl>
                                        <p:attrNameLst>
                                          <p:attrName>style.visibility</p:attrName>
                                        </p:attrNameLst>
                                      </p:cBhvr>
                                      <p:to>
                                        <p:strVal val="visible"/>
                                      </p:to>
                                    </p:set>
                                    <p:animEffect transition="in" filter="wipe(down)">
                                      <p:cBhvr>
                                        <p:cTn id="63" dur="580">
                                          <p:stCondLst>
                                            <p:cond delay="0"/>
                                          </p:stCondLst>
                                        </p:cTn>
                                        <p:tgtEl>
                                          <p:spTgt spid="24580"/>
                                        </p:tgtEl>
                                      </p:cBhvr>
                                    </p:animEffect>
                                    <p:anim calcmode="lin" valueType="num">
                                      <p:cBhvr>
                                        <p:cTn id="64" dur="1822" tmFilter="0,0; 0.14,0.36; 0.43,0.73; 0.71,0.91; 1.0,1.0">
                                          <p:stCondLst>
                                            <p:cond delay="0"/>
                                          </p:stCondLst>
                                        </p:cTn>
                                        <p:tgtEl>
                                          <p:spTgt spid="2458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458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458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458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4580"/>
                                        </p:tgtEl>
                                        <p:attrNameLst>
                                          <p:attrName>ppt_y</p:attrName>
                                        </p:attrNameLst>
                                      </p:cBhvr>
                                      <p:tavLst>
                                        <p:tav tm="0" fmla="#ppt_y-sin(pi*$)/81">
                                          <p:val>
                                            <p:fltVal val="0"/>
                                          </p:val>
                                        </p:tav>
                                        <p:tav tm="100000">
                                          <p:val>
                                            <p:fltVal val="1"/>
                                          </p:val>
                                        </p:tav>
                                      </p:tavLst>
                                    </p:anim>
                                    <p:animScale>
                                      <p:cBhvr>
                                        <p:cTn id="69" dur="26">
                                          <p:stCondLst>
                                            <p:cond delay="650"/>
                                          </p:stCondLst>
                                        </p:cTn>
                                        <p:tgtEl>
                                          <p:spTgt spid="24580"/>
                                        </p:tgtEl>
                                      </p:cBhvr>
                                      <p:to x="100000" y="60000"/>
                                    </p:animScale>
                                    <p:animScale>
                                      <p:cBhvr>
                                        <p:cTn id="70" dur="166" decel="50000">
                                          <p:stCondLst>
                                            <p:cond delay="676"/>
                                          </p:stCondLst>
                                        </p:cTn>
                                        <p:tgtEl>
                                          <p:spTgt spid="24580"/>
                                        </p:tgtEl>
                                      </p:cBhvr>
                                      <p:to x="100000" y="100000"/>
                                    </p:animScale>
                                    <p:animScale>
                                      <p:cBhvr>
                                        <p:cTn id="71" dur="26">
                                          <p:stCondLst>
                                            <p:cond delay="1312"/>
                                          </p:stCondLst>
                                        </p:cTn>
                                        <p:tgtEl>
                                          <p:spTgt spid="24580"/>
                                        </p:tgtEl>
                                      </p:cBhvr>
                                      <p:to x="100000" y="80000"/>
                                    </p:animScale>
                                    <p:animScale>
                                      <p:cBhvr>
                                        <p:cTn id="72" dur="166" decel="50000">
                                          <p:stCondLst>
                                            <p:cond delay="1338"/>
                                          </p:stCondLst>
                                        </p:cTn>
                                        <p:tgtEl>
                                          <p:spTgt spid="24580"/>
                                        </p:tgtEl>
                                      </p:cBhvr>
                                      <p:to x="100000" y="100000"/>
                                    </p:animScale>
                                    <p:animScale>
                                      <p:cBhvr>
                                        <p:cTn id="73" dur="26">
                                          <p:stCondLst>
                                            <p:cond delay="1642"/>
                                          </p:stCondLst>
                                        </p:cTn>
                                        <p:tgtEl>
                                          <p:spTgt spid="24580"/>
                                        </p:tgtEl>
                                      </p:cBhvr>
                                      <p:to x="100000" y="90000"/>
                                    </p:animScale>
                                    <p:animScale>
                                      <p:cBhvr>
                                        <p:cTn id="74" dur="166" decel="50000">
                                          <p:stCondLst>
                                            <p:cond delay="1668"/>
                                          </p:stCondLst>
                                        </p:cTn>
                                        <p:tgtEl>
                                          <p:spTgt spid="24580"/>
                                        </p:tgtEl>
                                      </p:cBhvr>
                                      <p:to x="100000" y="100000"/>
                                    </p:animScale>
                                    <p:animScale>
                                      <p:cBhvr>
                                        <p:cTn id="75" dur="26">
                                          <p:stCondLst>
                                            <p:cond delay="1808"/>
                                          </p:stCondLst>
                                        </p:cTn>
                                        <p:tgtEl>
                                          <p:spTgt spid="24580"/>
                                        </p:tgtEl>
                                      </p:cBhvr>
                                      <p:to x="100000" y="95000"/>
                                    </p:animScale>
                                    <p:animScale>
                                      <p:cBhvr>
                                        <p:cTn id="76" dur="166" decel="50000">
                                          <p:stCondLst>
                                            <p:cond delay="1834"/>
                                          </p:stCondLst>
                                        </p:cTn>
                                        <p:tgtEl>
                                          <p:spTgt spid="24580"/>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37" presetClass="exit" presetSubtype="0" fill="hold" nodeType="clickEffect">
                                  <p:stCondLst>
                                    <p:cond delay="0"/>
                                  </p:stCondLst>
                                  <p:childTnLst>
                                    <p:animEffect transition="out" filter="fade">
                                      <p:cBhvr>
                                        <p:cTn id="80" dur="1000"/>
                                        <p:tgtEl>
                                          <p:spTgt spid="24580"/>
                                        </p:tgtEl>
                                      </p:cBhvr>
                                    </p:animEffect>
                                    <p:anim calcmode="lin" valueType="num">
                                      <p:cBhvr>
                                        <p:cTn id="81" dur="1000"/>
                                        <p:tgtEl>
                                          <p:spTgt spid="24580"/>
                                        </p:tgtEl>
                                        <p:attrNameLst>
                                          <p:attrName>ppt_x</p:attrName>
                                        </p:attrNameLst>
                                      </p:cBhvr>
                                      <p:tavLst>
                                        <p:tav tm="0">
                                          <p:val>
                                            <p:strVal val="ppt_x"/>
                                          </p:val>
                                        </p:tav>
                                        <p:tav tm="100000">
                                          <p:val>
                                            <p:strVal val="ppt_x"/>
                                          </p:val>
                                        </p:tav>
                                      </p:tavLst>
                                    </p:anim>
                                    <p:anim calcmode="lin" valueType="num">
                                      <p:cBhvr>
                                        <p:cTn id="82" dur="100" decel="100000"/>
                                        <p:tgtEl>
                                          <p:spTgt spid="24580"/>
                                        </p:tgtEl>
                                        <p:attrNameLst>
                                          <p:attrName>ppt_y</p:attrName>
                                        </p:attrNameLst>
                                      </p:cBhvr>
                                      <p:tavLst>
                                        <p:tav tm="0">
                                          <p:val>
                                            <p:strVal val="ppt_y"/>
                                          </p:val>
                                        </p:tav>
                                        <p:tav tm="100000">
                                          <p:val>
                                            <p:strVal val="ppt_y-.03"/>
                                          </p:val>
                                        </p:tav>
                                      </p:tavLst>
                                    </p:anim>
                                    <p:anim calcmode="lin" valueType="num">
                                      <p:cBhvr>
                                        <p:cTn id="83" dur="900" accel="100000">
                                          <p:stCondLst>
                                            <p:cond delay="100"/>
                                          </p:stCondLst>
                                        </p:cTn>
                                        <p:tgtEl>
                                          <p:spTgt spid="24580"/>
                                        </p:tgtEl>
                                        <p:attrNameLst>
                                          <p:attrName>ppt_y</p:attrName>
                                        </p:attrNameLst>
                                      </p:cBhvr>
                                      <p:tavLst>
                                        <p:tav tm="0">
                                          <p:val>
                                            <p:strVal val="ppt_y"/>
                                          </p:val>
                                        </p:tav>
                                        <p:tav tm="100000">
                                          <p:val>
                                            <p:strVal val="ppt_y+1"/>
                                          </p:val>
                                        </p:tav>
                                      </p:tavLst>
                                    </p:anim>
                                    <p:set>
                                      <p:cBhvr>
                                        <p:cTn id="84" dur="1" fill="hold">
                                          <p:stCondLst>
                                            <p:cond delay="999"/>
                                          </p:stCondLst>
                                        </p:cTn>
                                        <p:tgtEl>
                                          <p:spTgt spid="2458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4582"/>
                                        </p:tgtEl>
                                        <p:attrNameLst>
                                          <p:attrName>style.visibility</p:attrName>
                                        </p:attrNameLst>
                                      </p:cBhvr>
                                      <p:to>
                                        <p:strVal val="visible"/>
                                      </p:to>
                                    </p:set>
                                    <p:animEffect transition="in" filter="fade">
                                      <p:cBhvr>
                                        <p:cTn id="89"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90" fill="hold" display="0">
                  <p:stCondLst>
                    <p:cond delay="indefinite"/>
                  </p:stCondLst>
                  <p:endCondLst>
                    <p:cond evt="onPrev" delay="0">
                      <p:tgtEl>
                        <p:sldTgt/>
                      </p:tgtEl>
                    </p:cond>
                    <p:cond evt="onStopAudio" delay="0">
                      <p:tgtEl>
                        <p:sldTgt/>
                      </p:tgtEl>
                    </p:cond>
                  </p:endCondLst>
                </p:cTn>
                <p:tgtEl>
                  <p:spTgt spid="24583"/>
                </p:tgtEl>
              </p:cMediaNode>
            </p:audio>
          </p:childTnLst>
        </p:cTn>
      </p:par>
    </p:tnLst>
    <p:bldLst>
      <p:bldP spid="2458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Scream Machine</a:t>
            </a:r>
          </a:p>
        </p:txBody>
      </p:sp>
      <p:pic>
        <p:nvPicPr>
          <p:cNvPr id="25603" name="Picture 3" descr="MCBS02090_0000[1]"/>
          <p:cNvPicPr>
            <a:picLocks noChangeAspect="1" noChangeArrowheads="1"/>
          </p:cNvPicPr>
          <p:nvPr/>
        </p:nvPicPr>
        <p:blipFill>
          <a:blip r:embed="rId4" cstate="print"/>
          <a:srcRect/>
          <a:stretch>
            <a:fillRect/>
          </a:stretch>
        </p:blipFill>
        <p:spPr bwMode="auto">
          <a:xfrm>
            <a:off x="5791200" y="1295400"/>
            <a:ext cx="2132013" cy="2444750"/>
          </a:xfrm>
          <a:prstGeom prst="rect">
            <a:avLst/>
          </a:prstGeom>
          <a:noFill/>
          <a:ln w="9525">
            <a:noFill/>
            <a:miter lim="800000"/>
            <a:headEnd/>
            <a:tailEnd/>
          </a:ln>
        </p:spPr>
      </p:pic>
      <p:pic>
        <p:nvPicPr>
          <p:cNvPr id="25604" name="Picture 4" descr="MCBS02090_0000[1]"/>
          <p:cNvPicPr>
            <a:picLocks noChangeAspect="1" noChangeArrowheads="1"/>
          </p:cNvPicPr>
          <p:nvPr/>
        </p:nvPicPr>
        <p:blipFill>
          <a:blip r:embed="rId4" cstate="print"/>
          <a:srcRect/>
          <a:stretch>
            <a:fillRect/>
          </a:stretch>
        </p:blipFill>
        <p:spPr bwMode="auto">
          <a:xfrm>
            <a:off x="5562600" y="1219200"/>
            <a:ext cx="2132013" cy="2444750"/>
          </a:xfrm>
          <a:prstGeom prst="rect">
            <a:avLst/>
          </a:prstGeom>
          <a:noFill/>
          <a:ln w="9525">
            <a:noFill/>
            <a:miter lim="800000"/>
            <a:headEnd/>
            <a:tailEnd/>
          </a:ln>
        </p:spPr>
      </p:pic>
      <p:sp>
        <p:nvSpPr>
          <p:cNvPr id="25605" name="Text Box 5"/>
          <p:cNvSpPr txBox="1">
            <a:spLocks noChangeArrowheads="1"/>
          </p:cNvSpPr>
          <p:nvPr/>
        </p:nvSpPr>
        <p:spPr bwMode="auto">
          <a:xfrm>
            <a:off x="914400" y="5943600"/>
            <a:ext cx="1987550" cy="366713"/>
          </a:xfrm>
          <a:prstGeom prst="rect">
            <a:avLst/>
          </a:prstGeom>
          <a:noFill/>
          <a:ln w="9525">
            <a:noFill/>
            <a:miter lim="800000"/>
            <a:headEnd/>
            <a:tailEnd/>
          </a:ln>
        </p:spPr>
        <p:txBody>
          <a:bodyPr wrap="none">
            <a:spAutoFit/>
          </a:bodyPr>
          <a:lstStyle/>
          <a:p>
            <a:r>
              <a:rPr lang="en-US"/>
              <a:t>TeacherWeb.com</a:t>
            </a:r>
          </a:p>
        </p:txBody>
      </p:sp>
      <p:pic>
        <p:nvPicPr>
          <p:cNvPr id="25606" name="Picture 6">
            <a:hlinkClick r:id="" action="ppaction://media"/>
          </p:cNvPr>
          <p:cNvPicPr>
            <a:picLocks noRot="1" noChangeAspect="1" noChangeArrowheads="1"/>
          </p:cNvPicPr>
          <p:nvPr>
            <a:wavAudioFile r:embed="rId2" name="~PP1799.WAV"/>
          </p:nvPr>
        </p:nvPicPr>
        <p:blipFill>
          <a:blip r:embed="rId5"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3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606"/>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500" fill="hold"/>
                                        <p:tgtEl>
                                          <p:spTgt spid="25602"/>
                                        </p:tgtEl>
                                        <p:attrNameLst>
                                          <p:attrName>ppt_w</p:attrName>
                                        </p:attrNameLst>
                                      </p:cBhvr>
                                      <p:tavLst>
                                        <p:tav tm="0">
                                          <p:val>
                                            <p:fltVal val="0"/>
                                          </p:val>
                                        </p:tav>
                                        <p:tav tm="100000">
                                          <p:val>
                                            <p:strVal val="#ppt_w"/>
                                          </p:val>
                                        </p:tav>
                                      </p:tavLst>
                                    </p:anim>
                                    <p:anim calcmode="lin" valueType="num">
                                      <p:cBhvr>
                                        <p:cTn id="12" dur="500" fill="hold"/>
                                        <p:tgtEl>
                                          <p:spTgt spid="2560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fade">
                                      <p:cBhvr>
                                        <p:cTn id="17" dur="20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5.55556E-6 -3.34875E-6 C -0.03386 0.11772 -0.06772 0.23566 -0.11042 0.28631 C -0.15313 0.33696 -0.21338 0.31661 -0.25695 0.30435 C -0.30036 0.29209 -0.33178 0.21647 -0.37154 0.21277 C -0.41129 0.20907 -0.45713 0.23405 -0.49567 0.28238 C -0.53404 0.33071 -0.55348 0.41258 -0.6014 0.50301 C -0.64931 0.59343 -0.84636 0.80805 -0.78352 0.82516 " pathEditMode="relative" ptsTypes="aaaaaaA">
                                      <p:cBhvr>
                                        <p:cTn id="21" dur="2000" fill="hold"/>
                                        <p:tgtEl>
                                          <p:spTgt spid="25604"/>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5.27778E-6 3.45976E-6 C -0.02171 0.10106 -0.04324 0.20236 -0.06268 0.27451 C -0.08213 0.34667 -0.09081 0.39593 -0.11633 0.43339 C -0.14185 0.47086 -0.17883 0.503 -0.21633 0.49907 C -0.25383 0.49514 -0.30765 0.47109 -0.34167 0.40957 C -0.3757 0.34805 -0.40174 0.20606 -0.42084 0.12927 C -0.43994 0.05249 -0.43542 0.00532 -0.45661 -0.05158 C -0.47779 -0.10847 -0.51424 -0.18132 -0.54775 -0.21277 C -0.58126 -0.24422 -0.61772 -0.29186 -0.65817 -0.24052 C -0.69862 -0.18918 -0.7422 -0.03331 -0.79098 0.09551 C -0.83977 0.22433 -1.10122 0.43917 -0.9507 0.53284 " pathEditMode="relative" ptsTypes="aaaaaaaaaaA">
                                      <p:cBhvr>
                                        <p:cTn id="25" dur="2000" fill="hold"/>
                                        <p:tgtEl>
                                          <p:spTgt spid="25603"/>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605"/>
                                        </p:tgtEl>
                                        <p:attrNameLst>
                                          <p:attrName>style.visibility</p:attrName>
                                        </p:attrNameLst>
                                      </p:cBhvr>
                                      <p:to>
                                        <p:strVal val="visible"/>
                                      </p:to>
                                    </p:set>
                                    <p:animEffect transition="in" filter="fade">
                                      <p:cBhvr>
                                        <p:cTn id="30"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25606"/>
                </p:tgtEl>
              </p:cMediaNode>
            </p:audio>
          </p:childTnLst>
        </p:cTn>
      </p:par>
    </p:tnLst>
    <p:bldLst>
      <p:bldP spid="25602" grpId="0"/>
      <p:bldP spid="256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Inquiring Minds</a:t>
            </a:r>
          </a:p>
        </p:txBody>
      </p:sp>
      <p:sp>
        <p:nvSpPr>
          <p:cNvPr id="26627" name="WordArt 3"/>
          <p:cNvSpPr>
            <a:spLocks noChangeArrowheads="1" noChangeShapeType="1" noTextEdit="1"/>
          </p:cNvSpPr>
          <p:nvPr/>
        </p:nvSpPr>
        <p:spPr bwMode="auto">
          <a:xfrm>
            <a:off x="838200" y="2209800"/>
            <a:ext cx="3657600" cy="11430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4000" kern="10">
                <a:ln w="9525">
                  <a:round/>
                  <a:headEnd/>
                  <a:tailEnd/>
                </a:ln>
                <a:gradFill rotWithShape="1">
                  <a:gsLst>
                    <a:gs pos="0">
                      <a:srgbClr val="FFE701"/>
                    </a:gs>
                    <a:gs pos="100000">
                      <a:srgbClr val="FE3E02"/>
                    </a:gs>
                  </a:gsLst>
                  <a:lin ang="5400000" scaled="1"/>
                </a:gradFill>
                <a:latin typeface="Impact"/>
              </a:rPr>
              <a:t>Inspire</a:t>
            </a:r>
          </a:p>
        </p:txBody>
      </p:sp>
      <p:sp>
        <p:nvSpPr>
          <p:cNvPr id="26628" name="WordArt 4"/>
          <p:cNvSpPr>
            <a:spLocks noChangeArrowheads="1" noChangeShapeType="1" noTextEdit="1"/>
          </p:cNvSpPr>
          <p:nvPr/>
        </p:nvSpPr>
        <p:spPr bwMode="auto">
          <a:xfrm>
            <a:off x="3429000" y="4114800"/>
            <a:ext cx="3657600" cy="9906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Technology</a:t>
            </a:r>
          </a:p>
        </p:txBody>
      </p:sp>
      <p:pic>
        <p:nvPicPr>
          <p:cNvPr id="26629" name="Picture 5">
            <a:hlinkClick r:id="" action="ppaction://media"/>
          </p:cNvPr>
          <p:cNvPicPr>
            <a:picLocks noRot="1" noChangeAspect="1" noChangeArrowheads="1"/>
          </p:cNvPicPr>
          <p:nvPr>
            <a:wavAudioFile r:embed="rId2" name="~PP3839.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62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fade">
                                      <p:cBhvr>
                                        <p:cTn id="11" dur="2000"/>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blinds(horizontal)">
                                      <p:cBhvr>
                                        <p:cTn id="16" dur="500"/>
                                        <p:tgtEl>
                                          <p:spTgt spid="2662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diamond(in)">
                                      <p:cBhvr>
                                        <p:cTn id="21"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2" fill="hold" display="0">
                  <p:stCondLst>
                    <p:cond delay="indefinite"/>
                  </p:stCondLst>
                  <p:endCondLst>
                    <p:cond evt="onPrev" delay="0">
                      <p:tgtEl>
                        <p:sldTgt/>
                      </p:tgtEl>
                    </p:cond>
                    <p:cond evt="onStopAudio" delay="0">
                      <p:tgtEl>
                        <p:sldTgt/>
                      </p:tgtEl>
                    </p:cond>
                  </p:endCondLst>
                </p:cTn>
                <p:tgtEl>
                  <p:spTgt spid="26629"/>
                </p:tgtEl>
              </p:cMediaNode>
            </p:audio>
          </p:childTnLst>
        </p:cTn>
      </p:par>
    </p:tnLst>
    <p:bldLst>
      <p:bldP spid="26626" grpId="0"/>
      <p:bldP spid="26627" grpId="0" animBg="1"/>
      <p:bldP spid="266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smtClean="0"/>
              <a:t>Michigan Education Requirements</a:t>
            </a:r>
          </a:p>
        </p:txBody>
      </p:sp>
      <p:sp>
        <p:nvSpPr>
          <p:cNvPr id="27651" name="Rectangle 3"/>
          <p:cNvSpPr>
            <a:spLocks noGrp="1" noChangeArrowheads="1"/>
          </p:cNvSpPr>
          <p:nvPr>
            <p:ph type="body" idx="1"/>
          </p:nvPr>
        </p:nvSpPr>
        <p:spPr/>
        <p:txBody>
          <a:bodyPr/>
          <a:lstStyle/>
          <a:p>
            <a:pPr eaLnBrk="1" hangingPunct="1">
              <a:lnSpc>
                <a:spcPct val="80000"/>
              </a:lnSpc>
              <a:defRPr/>
            </a:pPr>
            <a:r>
              <a:rPr lang="en-US" sz="2800" smtClean="0"/>
              <a:t>For High School Diploma</a:t>
            </a:r>
          </a:p>
          <a:p>
            <a:pPr lvl="1" eaLnBrk="1" hangingPunct="1">
              <a:lnSpc>
                <a:spcPct val="80000"/>
              </a:lnSpc>
              <a:defRPr/>
            </a:pPr>
            <a:r>
              <a:rPr lang="en-US" sz="2400" smtClean="0"/>
              <a:t> </a:t>
            </a:r>
            <a:r>
              <a:rPr lang="en-US" sz="2400" smtClean="0">
                <a:effectLst/>
              </a:rPr>
              <a:t>(</a:t>
            </a:r>
            <a:r>
              <a:rPr lang="en-US" sz="2400" i="1" smtClean="0">
                <a:effectLst/>
              </a:rPr>
              <a:t>i</a:t>
            </a:r>
            <a:r>
              <a:rPr lang="en-US" sz="2400" smtClean="0">
                <a:effectLst/>
              </a:rPr>
              <a:t>) Has successfully completed at least 1 course or learning experience that is presented online, as defined by the department.</a:t>
            </a:r>
          </a:p>
          <a:p>
            <a:pPr lvl="1" eaLnBrk="1" hangingPunct="1">
              <a:lnSpc>
                <a:spcPct val="80000"/>
              </a:lnSpc>
              <a:defRPr/>
            </a:pPr>
            <a:r>
              <a:rPr lang="en-US" sz="2400" i="1" smtClean="0">
                <a:effectLst/>
              </a:rPr>
              <a:t>ii</a:t>
            </a:r>
            <a:r>
              <a:rPr lang="en-US" sz="2400" smtClean="0">
                <a:effectLst/>
              </a:rPr>
              <a:t>) The pupil's school district or public school academy has integrated an online experience throughout the</a:t>
            </a:r>
          </a:p>
          <a:p>
            <a:pPr lvl="1" eaLnBrk="1" hangingPunct="1">
              <a:lnSpc>
                <a:spcPct val="80000"/>
              </a:lnSpc>
              <a:buFont typeface="Wingdings" pitchFamily="2" charset="2"/>
              <a:buNone/>
              <a:defRPr/>
            </a:pPr>
            <a:r>
              <a:rPr lang="en-US" sz="2400" smtClean="0">
                <a:effectLst/>
              </a:rPr>
              <a:t>	high school curriculum by ensuring that each teacher of each course that provides the required credits of the Michigan merit curriculum has integrated an online experience into the course.</a:t>
            </a:r>
          </a:p>
          <a:p>
            <a:pPr lvl="2" eaLnBrk="1" hangingPunct="1">
              <a:lnSpc>
                <a:spcPct val="80000"/>
              </a:lnSpc>
              <a:buFontTx/>
              <a:buNone/>
              <a:defRPr/>
            </a:pPr>
            <a:r>
              <a:rPr lang="en-US" sz="2000" smtClean="0"/>
              <a:t>	</a:t>
            </a:r>
            <a:r>
              <a:rPr lang="en-US" sz="1600" smtClean="0">
                <a:hlinkClick r:id="rId4"/>
              </a:rPr>
              <a:t>http://www.legislature.mi.gov/(hzka3q2cfmj4r0vc4mdmp055)/documents/mcl/pdf/mcl-380-1278a.pdf</a:t>
            </a:r>
            <a:endParaRPr lang="en-US" sz="1600" smtClean="0"/>
          </a:p>
          <a:p>
            <a:pPr lvl="2" eaLnBrk="1" hangingPunct="1">
              <a:lnSpc>
                <a:spcPct val="80000"/>
              </a:lnSpc>
              <a:buFontTx/>
              <a:buNone/>
              <a:defRPr/>
            </a:pPr>
            <a:endParaRPr lang="en-US" sz="1600" smtClean="0"/>
          </a:p>
          <a:p>
            <a:pPr lvl="2" eaLnBrk="1" hangingPunct="1">
              <a:lnSpc>
                <a:spcPct val="80000"/>
              </a:lnSpc>
              <a:buFontTx/>
              <a:buNone/>
              <a:defRPr/>
            </a:pPr>
            <a:r>
              <a:rPr lang="en-US" sz="2000" smtClean="0"/>
              <a:t>Whether or not teachers are ready, this is the law.</a:t>
            </a:r>
          </a:p>
        </p:txBody>
      </p:sp>
      <p:pic>
        <p:nvPicPr>
          <p:cNvPr id="27652" name="Picture 4">
            <a:hlinkClick r:id="" action="ppaction://media"/>
          </p:cNvPr>
          <p:cNvPicPr>
            <a:picLocks noRot="1" noChangeAspect="1" noChangeArrowheads="1"/>
          </p:cNvPicPr>
          <p:nvPr>
            <a:wavAudioFile r:embed="rId2" name="~PP3965.WAV"/>
          </p:nvPr>
        </p:nvPicPr>
        <p:blipFill>
          <a:blip r:embed="rId5"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65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fade">
                                      <p:cBhvr>
                                        <p:cTn id="11" dur="2000"/>
                                        <p:tgtEl>
                                          <p:spTgt spid="276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651">
                                            <p:txEl>
                                              <p:pRg st="0" end="0"/>
                                            </p:txEl>
                                          </p:spTgt>
                                        </p:tgtEl>
                                        <p:attrNameLst>
                                          <p:attrName>style.visibility</p:attrName>
                                        </p:attrNameLst>
                                      </p:cBhvr>
                                      <p:to>
                                        <p:strVal val="visible"/>
                                      </p:to>
                                    </p:set>
                                    <p:animEffect transition="in" filter="fade">
                                      <p:cBhvr>
                                        <p:cTn id="16" dur="2000"/>
                                        <p:tgtEl>
                                          <p:spTgt spid="276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2000"/>
                                        <p:tgtEl>
                                          <p:spTgt spid="2765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2000"/>
                                        <p:tgtEl>
                                          <p:spTgt spid="2765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Effect transition="in" filter="fade">
                                      <p:cBhvr>
                                        <p:cTn id="31" dur="2000"/>
                                        <p:tgtEl>
                                          <p:spTgt spid="27651">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651">
                                            <p:txEl>
                                              <p:pRg st="4" end="4"/>
                                            </p:txEl>
                                          </p:spTgt>
                                        </p:tgtEl>
                                        <p:attrNameLst>
                                          <p:attrName>style.visibility</p:attrName>
                                        </p:attrNameLst>
                                      </p:cBhvr>
                                      <p:to>
                                        <p:strVal val="visible"/>
                                      </p:to>
                                    </p:set>
                                    <p:animEffect transition="in" filter="fade">
                                      <p:cBhvr>
                                        <p:cTn id="34" dur="2000"/>
                                        <p:tgtEl>
                                          <p:spTgt spid="2765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651">
                                            <p:txEl>
                                              <p:pRg st="6" end="6"/>
                                            </p:txEl>
                                          </p:spTgt>
                                        </p:tgtEl>
                                        <p:attrNameLst>
                                          <p:attrName>style.visibility</p:attrName>
                                        </p:attrNameLst>
                                      </p:cBhvr>
                                      <p:to>
                                        <p:strVal val="visible"/>
                                      </p:to>
                                    </p:set>
                                    <p:animEffect transition="in" filter="fade">
                                      <p:cBhvr>
                                        <p:cTn id="39" dur="2000"/>
                                        <p:tgtEl>
                                          <p:spTgt spid="2765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xit" presetSubtype="0" fill="hold" nodeType="clickEffect">
                                  <p:stCondLst>
                                    <p:cond delay="0"/>
                                  </p:stCondLst>
                                  <p:childTnLst>
                                    <p:animEffect transition="out" filter="fade">
                                      <p:cBhvr>
                                        <p:cTn id="43" dur="1000"/>
                                        <p:tgtEl>
                                          <p:spTgt spid="27651">
                                            <p:txEl>
                                              <p:pRg st="6" end="6"/>
                                            </p:txEl>
                                          </p:spTgt>
                                        </p:tgtEl>
                                      </p:cBhvr>
                                    </p:animEffect>
                                    <p:anim calcmode="lin" valueType="num">
                                      <p:cBhvr>
                                        <p:cTn id="44" dur="1000"/>
                                        <p:tgtEl>
                                          <p:spTgt spid="27651">
                                            <p:txEl>
                                              <p:pRg st="6" end="6"/>
                                            </p:txEl>
                                          </p:spTgt>
                                        </p:tgtEl>
                                        <p:attrNameLst>
                                          <p:attrName>ppt_x</p:attrName>
                                        </p:attrNameLst>
                                      </p:cBhvr>
                                      <p:tavLst>
                                        <p:tav tm="0">
                                          <p:val>
                                            <p:strVal val="ppt_x"/>
                                          </p:val>
                                        </p:tav>
                                        <p:tav tm="100000">
                                          <p:val>
                                            <p:strVal val="ppt_x"/>
                                          </p:val>
                                        </p:tav>
                                      </p:tavLst>
                                    </p:anim>
                                    <p:anim calcmode="lin" valueType="num">
                                      <p:cBhvr>
                                        <p:cTn id="45" dur="100" decel="100000"/>
                                        <p:tgtEl>
                                          <p:spTgt spid="27651">
                                            <p:txEl>
                                              <p:pRg st="6" end="6"/>
                                            </p:txEl>
                                          </p:spTgt>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27651">
                                            <p:txEl>
                                              <p:pRg st="6" end="6"/>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2765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8" fill="hold" display="0">
                  <p:stCondLst>
                    <p:cond delay="indefinite"/>
                  </p:stCondLst>
                  <p:endCondLst>
                    <p:cond evt="onPrev" delay="0">
                      <p:tgtEl>
                        <p:sldTgt/>
                      </p:tgtEl>
                    </p:cond>
                    <p:cond evt="onStopAudio" delay="0">
                      <p:tgtEl>
                        <p:sldTgt/>
                      </p:tgtEl>
                    </p:cond>
                  </p:endCondLst>
                </p:cTn>
                <p:tgtEl>
                  <p:spTgt spid="27652"/>
                </p:tgtEl>
              </p:cMediaNode>
            </p:audio>
          </p:childTnLst>
        </p:cTn>
      </p:par>
    </p:tnLst>
    <p:bldLst>
      <p:bldP spid="2765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chorCtr="0"/>
          <a:lstStyle/>
          <a:p>
            <a:pPr eaLnBrk="1" hangingPunct="1">
              <a:defRPr/>
            </a:pPr>
            <a:r>
              <a:rPr lang="en-US" smtClean="0"/>
              <a:t>Idea Based Model of Learning</a:t>
            </a:r>
          </a:p>
        </p:txBody>
      </p:sp>
      <p:sp>
        <p:nvSpPr>
          <p:cNvPr id="46083" name="Rectangle 3"/>
          <p:cNvSpPr>
            <a:spLocks noGrp="1" noChangeArrowheads="1"/>
          </p:cNvSpPr>
          <p:nvPr>
            <p:ph type="body" sz="half" idx="1"/>
          </p:nvPr>
        </p:nvSpPr>
        <p:spPr>
          <a:xfrm>
            <a:off x="457200" y="1600200"/>
            <a:ext cx="4033838" cy="4525963"/>
          </a:xfrm>
        </p:spPr>
        <p:txBody>
          <a:bodyPr/>
          <a:lstStyle/>
          <a:p>
            <a:pPr eaLnBrk="1" hangingPunct="1">
              <a:defRPr/>
            </a:pPr>
            <a:r>
              <a:rPr lang="en-US" sz="2400" smtClean="0"/>
              <a:t>Re-Seeing the world through ideas</a:t>
            </a:r>
          </a:p>
          <a:p>
            <a:pPr eaLnBrk="1" hangingPunct="1">
              <a:defRPr/>
            </a:pPr>
            <a:r>
              <a:rPr lang="en-US" sz="2400" smtClean="0"/>
              <a:t>Use ideas and images from the students world to make connections to what is being studied</a:t>
            </a:r>
          </a:p>
          <a:p>
            <a:pPr eaLnBrk="1" hangingPunct="1">
              <a:defRPr/>
            </a:pPr>
            <a:r>
              <a:rPr lang="en-US" sz="2400" smtClean="0"/>
              <a:t>Ideas can be quickly and effectively communicated to students</a:t>
            </a:r>
          </a:p>
          <a:p>
            <a:pPr eaLnBrk="1" hangingPunct="1">
              <a:defRPr/>
            </a:pPr>
            <a:endParaRPr lang="en-US" sz="2400" smtClean="0"/>
          </a:p>
        </p:txBody>
      </p:sp>
      <p:pic>
        <p:nvPicPr>
          <p:cNvPr id="46084" name="Picture 4"/>
          <p:cNvPicPr>
            <a:picLocks noChangeAspect="1" noChangeArrowheads="1"/>
          </p:cNvPicPr>
          <p:nvPr>
            <p:ph type="clipArt" sz="half" idx="2"/>
          </p:nvPr>
        </p:nvPicPr>
        <p:blipFill>
          <a:blip r:embed="rId4" cstate="print"/>
          <a:srcRect/>
          <a:stretch>
            <a:fillRect/>
          </a:stretch>
        </p:blipFill>
        <p:spPr>
          <a:xfrm>
            <a:off x="4652963" y="2103438"/>
            <a:ext cx="4033837" cy="3143250"/>
          </a:xfrm>
          <a:noFill/>
        </p:spPr>
      </p:pic>
      <p:pic>
        <p:nvPicPr>
          <p:cNvPr id="46085" name="Picture 5">
            <a:hlinkClick r:id="" action="ppaction://media"/>
          </p:cNvPr>
          <p:cNvPicPr>
            <a:picLocks noRot="1" noChangeAspect="1" noChangeArrowheads="1"/>
          </p:cNvPicPr>
          <p:nvPr>
            <a:wavAudioFile r:embed="rId1" name="~PP3337.WAV"/>
          </p:nvPr>
        </p:nvPicPr>
        <p:blipFill>
          <a:blip r:embed="rId5" cstate="print"/>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085"/>
                                        </p:tgtEl>
                                      </p:cBhvr>
                                    </p:cmd>
                                  </p:childTnLst>
                                </p:cTn>
                              </p:par>
                              <p:par>
                                <p:cTn id="7" presetID="2" presetClass="entr" presetSubtype="1" fill="hold" grpId="0" nodeType="withEffect">
                                  <p:stCondLst>
                                    <p:cond delay="1000"/>
                                  </p:stCondLst>
                                  <p:childTnLst>
                                    <p:set>
                                      <p:cBhvr>
                                        <p:cTn id="8" dur="1" fill="hold">
                                          <p:stCondLst>
                                            <p:cond delay="0"/>
                                          </p:stCondLst>
                                        </p:cTn>
                                        <p:tgtEl>
                                          <p:spTgt spid="46082"/>
                                        </p:tgtEl>
                                        <p:attrNameLst>
                                          <p:attrName>style.visibility</p:attrName>
                                        </p:attrNameLst>
                                      </p:cBhvr>
                                      <p:to>
                                        <p:strVal val="visible"/>
                                      </p:to>
                                    </p:set>
                                    <p:anim calcmode="lin" valueType="num">
                                      <p:cBhvr additive="base">
                                        <p:cTn id="9" dur="3000" fill="hold"/>
                                        <p:tgtEl>
                                          <p:spTgt spid="46082"/>
                                        </p:tgtEl>
                                        <p:attrNameLst>
                                          <p:attrName>ppt_x</p:attrName>
                                        </p:attrNameLst>
                                      </p:cBhvr>
                                      <p:tavLst>
                                        <p:tav tm="0">
                                          <p:val>
                                            <p:strVal val="#ppt_x"/>
                                          </p:val>
                                        </p:tav>
                                        <p:tav tm="100000">
                                          <p:val>
                                            <p:strVal val="#ppt_x"/>
                                          </p:val>
                                        </p:tav>
                                      </p:tavLst>
                                    </p:anim>
                                    <p:anim calcmode="lin" valueType="num">
                                      <p:cBhvr additive="base">
                                        <p:cTn id="10" dur="3000" fill="hold"/>
                                        <p:tgtEl>
                                          <p:spTgt spid="46082"/>
                                        </p:tgtEl>
                                        <p:attrNameLst>
                                          <p:attrName>ppt_y</p:attrName>
                                        </p:attrNameLst>
                                      </p:cBhvr>
                                      <p:tavLst>
                                        <p:tav tm="0">
                                          <p:val>
                                            <p:strVal val="0-#ppt_h/2"/>
                                          </p:val>
                                        </p:tav>
                                        <p:tav tm="100000">
                                          <p:val>
                                            <p:strVal val="#ppt_y"/>
                                          </p:val>
                                        </p:tav>
                                      </p:tavLst>
                                    </p:anim>
                                  </p:childTnLst>
                                </p:cTn>
                              </p:par>
                              <p:par>
                                <p:cTn id="11" presetID="2" presetClass="entr" presetSubtype="8" fill="hold" grpId="0" nodeType="withEffect">
                                  <p:stCondLst>
                                    <p:cond delay="250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30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460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2500"/>
                                  </p:stCondLst>
                                  <p:childTnLst>
                                    <p:set>
                                      <p:cBhvr>
                                        <p:cTn id="16" dur="1" fill="hold">
                                          <p:stCondLst>
                                            <p:cond delay="0"/>
                                          </p:stCondLst>
                                        </p:cTn>
                                        <p:tgtEl>
                                          <p:spTgt spid="46083">
                                            <p:txEl>
                                              <p:pRg st="1" end="1"/>
                                            </p:txEl>
                                          </p:spTgt>
                                        </p:tgtEl>
                                        <p:attrNameLst>
                                          <p:attrName>style.visibility</p:attrName>
                                        </p:attrNameLst>
                                      </p:cBhvr>
                                      <p:to>
                                        <p:strVal val="visible"/>
                                      </p:to>
                                    </p:set>
                                    <p:anim calcmode="lin" valueType="num">
                                      <p:cBhvr additive="base">
                                        <p:cTn id="17" dur="30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4608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500"/>
                                  </p:stCondLst>
                                  <p:childTnLst>
                                    <p:set>
                                      <p:cBhvr>
                                        <p:cTn id="20" dur="1" fill="hold">
                                          <p:stCondLst>
                                            <p:cond delay="0"/>
                                          </p:stCondLst>
                                        </p:cTn>
                                        <p:tgtEl>
                                          <p:spTgt spid="46083">
                                            <p:txEl>
                                              <p:pRg st="2" end="2"/>
                                            </p:txEl>
                                          </p:spTgt>
                                        </p:tgtEl>
                                        <p:attrNameLst>
                                          <p:attrName>style.visibility</p:attrName>
                                        </p:attrNameLst>
                                      </p:cBhvr>
                                      <p:to>
                                        <p:strVal val="visible"/>
                                      </p:to>
                                    </p:set>
                                    <p:anim calcmode="lin" valueType="num">
                                      <p:cBhvr additive="base">
                                        <p:cTn id="21" dur="30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2" dur="3000" fill="hold"/>
                                        <p:tgtEl>
                                          <p:spTgt spid="4608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0"/>
                                  </p:stCondLst>
                                  <p:childTnLst>
                                    <p:set>
                                      <p:cBhvr>
                                        <p:cTn id="24" dur="1" fill="hold">
                                          <p:stCondLst>
                                            <p:cond delay="0"/>
                                          </p:stCondLst>
                                        </p:cTn>
                                        <p:tgtEl>
                                          <p:spTgt spid="46084"/>
                                        </p:tgtEl>
                                        <p:attrNameLst>
                                          <p:attrName>style.visibility</p:attrName>
                                        </p:attrNameLst>
                                      </p:cBhvr>
                                      <p:to>
                                        <p:strVal val="visible"/>
                                      </p:to>
                                    </p:set>
                                    <p:anim calcmode="lin" valueType="num">
                                      <p:cBhvr additive="base">
                                        <p:cTn id="25" dur="3000" fill="hold"/>
                                        <p:tgtEl>
                                          <p:spTgt spid="46084"/>
                                        </p:tgtEl>
                                        <p:attrNameLst>
                                          <p:attrName>ppt_x</p:attrName>
                                        </p:attrNameLst>
                                      </p:cBhvr>
                                      <p:tavLst>
                                        <p:tav tm="0">
                                          <p:val>
                                            <p:strVal val="1+#ppt_w/2"/>
                                          </p:val>
                                        </p:tav>
                                        <p:tav tm="100000">
                                          <p:val>
                                            <p:strVal val="#ppt_x"/>
                                          </p:val>
                                        </p:tav>
                                      </p:tavLst>
                                    </p:anim>
                                    <p:anim calcmode="lin" valueType="num">
                                      <p:cBhvr additive="base">
                                        <p:cTn id="26" dur="30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46085"/>
                </p:tgtEl>
              </p:cMediaNode>
            </p:audio>
          </p:childTnLst>
        </p:cTn>
      </p:par>
    </p:tnLst>
    <p:bldLst>
      <p:bldP spid="46082" grpId="0" autoUpdateAnimBg="0"/>
      <p:bldP spid="46083"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Idea = Metaphor</a:t>
            </a:r>
          </a:p>
        </p:txBody>
      </p:sp>
      <p:sp>
        <p:nvSpPr>
          <p:cNvPr id="48131" name="Rectangle 3"/>
          <p:cNvSpPr>
            <a:spLocks noGrp="1" noChangeArrowheads="1"/>
          </p:cNvSpPr>
          <p:nvPr>
            <p:ph type="body" idx="1"/>
          </p:nvPr>
        </p:nvSpPr>
        <p:spPr/>
        <p:txBody>
          <a:bodyPr/>
          <a:lstStyle/>
          <a:p>
            <a:pPr eaLnBrk="1" hangingPunct="1">
              <a:defRPr/>
            </a:pPr>
            <a:r>
              <a:rPr lang="en-US" smtClean="0"/>
              <a:t>Present the idea first with a metaphor</a:t>
            </a:r>
          </a:p>
          <a:p>
            <a:pPr eaLnBrk="1" hangingPunct="1">
              <a:defRPr/>
            </a:pPr>
            <a:r>
              <a:rPr lang="en-US" smtClean="0"/>
              <a:t>Let </a:t>
            </a:r>
            <a:r>
              <a:rPr lang="en-US" b="1" smtClean="0">
                <a:solidFill>
                  <a:srgbClr val="FF00FF"/>
                </a:solidFill>
              </a:rPr>
              <a:t>Technology</a:t>
            </a:r>
            <a:r>
              <a:rPr lang="en-US" smtClean="0"/>
              <a:t> help you find a metaphor.</a:t>
            </a:r>
          </a:p>
          <a:p>
            <a:pPr lvl="1" eaLnBrk="1" hangingPunct="1">
              <a:defRPr/>
            </a:pPr>
            <a:r>
              <a:rPr lang="en-US" smtClean="0">
                <a:cs typeface="Times New Roman" pitchFamily="18" charset="0"/>
                <a:hlinkClick r:id="rId3"/>
              </a:rPr>
              <a:t>Example Metaphors</a:t>
            </a:r>
            <a:endParaRPr lang="en-US" smtClean="0">
              <a:cs typeface="Times New Roman" pitchFamily="18" charset="0"/>
            </a:endParaRPr>
          </a:p>
          <a:p>
            <a:pPr lvl="1" eaLnBrk="1" hangingPunct="1">
              <a:defRPr/>
            </a:pPr>
            <a:r>
              <a:rPr lang="en-US" smtClean="0">
                <a:cs typeface="Times New Roman" pitchFamily="18" charset="0"/>
              </a:rPr>
              <a:t>Use a search engine and type in the search box  “education metaphors”	 </a:t>
            </a:r>
          </a:p>
          <a:p>
            <a:pPr lvl="1" eaLnBrk="1" hangingPunct="1">
              <a:defRPr/>
            </a:pPr>
            <a:r>
              <a:rPr lang="en-US" smtClean="0">
                <a:cs typeface="Times New Roman" pitchFamily="18" charset="0"/>
                <a:hlinkClick r:id="rId4"/>
              </a:rPr>
              <a:t>Google</a:t>
            </a:r>
            <a:r>
              <a:rPr lang="en-US" smtClean="0">
                <a:cs typeface="Times New Roman" pitchFamily="18" charset="0"/>
              </a:rPr>
              <a:t> or </a:t>
            </a:r>
            <a:r>
              <a:rPr lang="en-US" smtClean="0">
                <a:cs typeface="Times New Roman" pitchFamily="18" charset="0"/>
                <a:hlinkClick r:id="rId5"/>
              </a:rPr>
              <a:t>Yahoo</a:t>
            </a:r>
            <a:r>
              <a:rPr lang="en-US" smtClean="0">
                <a:cs typeface="Times New Roman" pitchFamily="18" charset="0"/>
              </a:rPr>
              <a:t>  will work!	</a:t>
            </a:r>
          </a:p>
        </p:txBody>
      </p:sp>
      <p:pic>
        <p:nvPicPr>
          <p:cNvPr id="48132" name="Picture 4">
            <a:hlinkClick r:id="" action="ppaction://media"/>
          </p:cNvPr>
          <p:cNvPicPr>
            <a:picLocks noRot="1" noChangeAspect="1" noChangeArrowheads="1"/>
          </p:cNvPicPr>
          <p:nvPr>
            <a:wavAudioFile r:embed="rId1" name="~PP616.WAV"/>
          </p:nvPr>
        </p:nvPicPr>
        <p:blipFill>
          <a:blip r:embed="rId6" cstate="print"/>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132"/>
                                        </p:tgtEl>
                                      </p:cBhvr>
                                    </p:cmd>
                                  </p:childTnLst>
                                </p:cTn>
                              </p:par>
                              <p:par>
                                <p:cTn id="7" presetID="2" presetClass="entr" presetSubtype="1" fill="hold" grpId="0" nodeType="withEffect">
                                  <p:stCondLst>
                                    <p:cond delay="1500"/>
                                  </p:stCondLst>
                                  <p:childTnLst>
                                    <p:set>
                                      <p:cBhvr>
                                        <p:cTn id="8" dur="1" fill="hold">
                                          <p:stCondLst>
                                            <p:cond delay="0"/>
                                          </p:stCondLst>
                                        </p:cTn>
                                        <p:tgtEl>
                                          <p:spTgt spid="48130"/>
                                        </p:tgtEl>
                                        <p:attrNameLst>
                                          <p:attrName>style.visibility</p:attrName>
                                        </p:attrNameLst>
                                      </p:cBhvr>
                                      <p:to>
                                        <p:strVal val="visible"/>
                                      </p:to>
                                    </p:set>
                                    <p:anim calcmode="lin" valueType="num">
                                      <p:cBhvr additive="base">
                                        <p:cTn id="9" dur="2000" fill="hold"/>
                                        <p:tgtEl>
                                          <p:spTgt spid="48130"/>
                                        </p:tgtEl>
                                        <p:attrNameLst>
                                          <p:attrName>ppt_x</p:attrName>
                                        </p:attrNameLst>
                                      </p:cBhvr>
                                      <p:tavLst>
                                        <p:tav tm="0">
                                          <p:val>
                                            <p:strVal val="#ppt_x"/>
                                          </p:val>
                                        </p:tav>
                                        <p:tav tm="100000">
                                          <p:val>
                                            <p:strVal val="#ppt_x"/>
                                          </p:val>
                                        </p:tav>
                                      </p:tavLst>
                                    </p:anim>
                                    <p:anim calcmode="lin" valueType="num">
                                      <p:cBhvr additive="base">
                                        <p:cTn id="10" dur="2000" fill="hold"/>
                                        <p:tgtEl>
                                          <p:spTgt spid="48130"/>
                                        </p:tgtEl>
                                        <p:attrNameLst>
                                          <p:attrName>ppt_y</p:attrName>
                                        </p:attrNameLst>
                                      </p:cBhvr>
                                      <p:tavLst>
                                        <p:tav tm="0">
                                          <p:val>
                                            <p:strVal val="0-#ppt_h/2"/>
                                          </p:val>
                                        </p:tav>
                                        <p:tav tm="100000">
                                          <p:val>
                                            <p:strVal val="#ppt_y"/>
                                          </p:val>
                                        </p:tav>
                                      </p:tavLst>
                                    </p:anim>
                                  </p:childTnLst>
                                </p:cTn>
                              </p:par>
                              <p:par>
                                <p:cTn id="11" presetID="2" presetClass="entr" presetSubtype="8" fill="hold" grpId="0" nodeType="withEffect">
                                  <p:stCondLst>
                                    <p:cond delay="350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additive="base">
                                        <p:cTn id="13" dur="30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4813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3500"/>
                                  </p:stCondLst>
                                  <p:childTnLst>
                                    <p:set>
                                      <p:cBhvr>
                                        <p:cTn id="16" dur="1" fill="hold">
                                          <p:stCondLst>
                                            <p:cond delay="0"/>
                                          </p:stCondLst>
                                        </p:cTn>
                                        <p:tgtEl>
                                          <p:spTgt spid="48131">
                                            <p:txEl>
                                              <p:pRg st="1" end="1"/>
                                            </p:txEl>
                                          </p:spTgt>
                                        </p:tgtEl>
                                        <p:attrNameLst>
                                          <p:attrName>style.visibility</p:attrName>
                                        </p:attrNameLst>
                                      </p:cBhvr>
                                      <p:to>
                                        <p:strVal val="visible"/>
                                      </p:to>
                                    </p:set>
                                    <p:anim calcmode="lin" valueType="num">
                                      <p:cBhvr additive="base">
                                        <p:cTn id="17" dur="30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4813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500"/>
                                  </p:stCondLst>
                                  <p:childTnLst>
                                    <p:set>
                                      <p:cBhvr>
                                        <p:cTn id="20" dur="1" fill="hold">
                                          <p:stCondLst>
                                            <p:cond delay="0"/>
                                          </p:stCondLst>
                                        </p:cTn>
                                        <p:tgtEl>
                                          <p:spTgt spid="48131">
                                            <p:txEl>
                                              <p:pRg st="2" end="2"/>
                                            </p:txEl>
                                          </p:spTgt>
                                        </p:tgtEl>
                                        <p:attrNameLst>
                                          <p:attrName>style.visibility</p:attrName>
                                        </p:attrNameLst>
                                      </p:cBhvr>
                                      <p:to>
                                        <p:strVal val="visible"/>
                                      </p:to>
                                    </p:set>
                                    <p:anim calcmode="lin" valueType="num">
                                      <p:cBhvr additive="base">
                                        <p:cTn id="21" dur="30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2" dur="3000" fill="hold"/>
                                        <p:tgtEl>
                                          <p:spTgt spid="4813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50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30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481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3500"/>
                                  </p:stCondLst>
                                  <p:childTnLst>
                                    <p:set>
                                      <p:cBhvr>
                                        <p:cTn id="28" dur="1" fill="hold">
                                          <p:stCondLst>
                                            <p:cond delay="0"/>
                                          </p:stCondLst>
                                        </p:cTn>
                                        <p:tgtEl>
                                          <p:spTgt spid="48131">
                                            <p:txEl>
                                              <p:pRg st="4" end="4"/>
                                            </p:txEl>
                                          </p:spTgt>
                                        </p:tgtEl>
                                        <p:attrNameLst>
                                          <p:attrName>style.visibility</p:attrName>
                                        </p:attrNameLst>
                                      </p:cBhvr>
                                      <p:to>
                                        <p:strVal val="visible"/>
                                      </p:to>
                                    </p:set>
                                    <p:anim calcmode="lin" valueType="num">
                                      <p:cBhvr additive="base">
                                        <p:cTn id="29" dur="30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0" dur="30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48132"/>
                </p:tgtEl>
              </p:cMediaNode>
            </p:audio>
          </p:childTnLst>
        </p:cTn>
      </p:par>
    </p:tnLst>
    <p:bldLst>
      <p:bldP spid="48130" grpId="0" autoUpdateAnimBg="0"/>
      <p:bldP spid="48131" grpId="0" build="p" autoUpdateAnimBg="0" advAuto="600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1143000"/>
          </a:xfrm>
        </p:spPr>
        <p:txBody>
          <a:bodyPr/>
          <a:lstStyle/>
          <a:p>
            <a:pPr eaLnBrk="1" hangingPunct="1">
              <a:defRPr/>
            </a:pPr>
            <a:r>
              <a:rPr lang="en-US" smtClean="0"/>
              <a:t>Math Image Metaphor</a:t>
            </a:r>
          </a:p>
        </p:txBody>
      </p:sp>
      <p:sp>
        <p:nvSpPr>
          <p:cNvPr id="49155" name="Rectangle 3"/>
          <p:cNvSpPr>
            <a:spLocks noGrp="1" noChangeArrowheads="1"/>
          </p:cNvSpPr>
          <p:nvPr>
            <p:ph type="body" sz="half" idx="1"/>
          </p:nvPr>
        </p:nvSpPr>
        <p:spPr>
          <a:xfrm>
            <a:off x="685800" y="1752600"/>
            <a:ext cx="3810000" cy="609600"/>
          </a:xfrm>
        </p:spPr>
        <p:txBody>
          <a:bodyPr/>
          <a:lstStyle/>
          <a:p>
            <a:pPr eaLnBrk="1" hangingPunct="1">
              <a:defRPr/>
            </a:pPr>
            <a:r>
              <a:rPr lang="en-US" sz="2800" smtClean="0"/>
              <a:t>A chicken and a cow</a:t>
            </a:r>
          </a:p>
        </p:txBody>
      </p:sp>
      <p:pic>
        <p:nvPicPr>
          <p:cNvPr id="49156" name="Picture 4" descr="cheerleaders"/>
          <p:cNvPicPr>
            <a:picLocks noChangeAspect="1" noChangeArrowheads="1"/>
          </p:cNvPicPr>
          <p:nvPr>
            <p:ph type="clipArt" sz="half" idx="2"/>
          </p:nvPr>
        </p:nvPicPr>
        <p:blipFill>
          <a:blip r:embed="rId3" cstate="print"/>
          <a:srcRect/>
          <a:stretch>
            <a:fillRect/>
          </a:stretch>
        </p:blipFill>
        <p:spPr>
          <a:xfrm>
            <a:off x="5519738" y="1600200"/>
            <a:ext cx="2300287" cy="4525963"/>
          </a:xfrm>
          <a:noFill/>
        </p:spPr>
      </p:pic>
      <p:grpSp>
        <p:nvGrpSpPr>
          <p:cNvPr id="2" name="Group 5"/>
          <p:cNvGrpSpPr>
            <a:grpSpLocks/>
          </p:cNvGrpSpPr>
          <p:nvPr/>
        </p:nvGrpSpPr>
        <p:grpSpPr bwMode="auto">
          <a:xfrm>
            <a:off x="1752600" y="2514600"/>
            <a:ext cx="2133600" cy="1552575"/>
            <a:chOff x="1104" y="1440"/>
            <a:chExt cx="1344" cy="978"/>
          </a:xfrm>
        </p:grpSpPr>
        <p:pic>
          <p:nvPicPr>
            <p:cNvPr id="21512" name="Picture 6"/>
            <p:cNvPicPr>
              <a:picLocks noChangeAspect="1" noChangeArrowheads="1"/>
            </p:cNvPicPr>
            <p:nvPr/>
          </p:nvPicPr>
          <p:blipFill>
            <a:blip r:embed="rId4" cstate="print"/>
            <a:srcRect/>
            <a:stretch>
              <a:fillRect/>
            </a:stretch>
          </p:blipFill>
          <p:spPr bwMode="auto">
            <a:xfrm>
              <a:off x="1392" y="1440"/>
              <a:ext cx="720" cy="537"/>
            </a:xfrm>
            <a:prstGeom prst="rect">
              <a:avLst/>
            </a:prstGeom>
            <a:noFill/>
            <a:ln w="9525">
              <a:noFill/>
              <a:miter lim="800000"/>
              <a:headEnd/>
              <a:tailEnd/>
            </a:ln>
          </p:spPr>
        </p:pic>
        <p:sp>
          <p:nvSpPr>
            <p:cNvPr id="21513" name="Rectangle 7"/>
            <p:cNvSpPr>
              <a:spLocks noChangeArrowheads="1"/>
            </p:cNvSpPr>
            <p:nvPr/>
          </p:nvSpPr>
          <p:spPr bwMode="auto">
            <a:xfrm>
              <a:off x="1104" y="2016"/>
              <a:ext cx="1344" cy="48"/>
            </a:xfrm>
            <a:prstGeom prst="rect">
              <a:avLst/>
            </a:prstGeom>
            <a:solidFill>
              <a:schemeClr val="bg2"/>
            </a:solidFill>
            <a:ln w="9525">
              <a:solidFill>
                <a:schemeClr val="tx1"/>
              </a:solidFill>
              <a:miter lim="800000"/>
              <a:headEnd/>
              <a:tailEnd/>
            </a:ln>
          </p:spPr>
          <p:txBody>
            <a:bodyPr wrap="none" anchor="ctr"/>
            <a:lstStyle/>
            <a:p>
              <a:endParaRPr lang="en-US"/>
            </a:p>
          </p:txBody>
        </p:sp>
        <p:pic>
          <p:nvPicPr>
            <p:cNvPr id="21514" name="Picture 8"/>
            <p:cNvPicPr>
              <a:picLocks noChangeAspect="1" noChangeArrowheads="1"/>
            </p:cNvPicPr>
            <p:nvPr/>
          </p:nvPicPr>
          <p:blipFill>
            <a:blip r:embed="rId5" cstate="print"/>
            <a:srcRect/>
            <a:stretch>
              <a:fillRect/>
            </a:stretch>
          </p:blipFill>
          <p:spPr bwMode="auto">
            <a:xfrm>
              <a:off x="1728" y="2208"/>
              <a:ext cx="288" cy="210"/>
            </a:xfrm>
            <a:prstGeom prst="rect">
              <a:avLst/>
            </a:prstGeom>
            <a:noFill/>
            <a:ln w="9525">
              <a:noFill/>
              <a:miter lim="800000"/>
              <a:headEnd/>
              <a:tailEnd/>
            </a:ln>
          </p:spPr>
        </p:pic>
      </p:grpSp>
      <p:sp>
        <p:nvSpPr>
          <p:cNvPr id="49161" name="Text Box 9"/>
          <p:cNvSpPr txBox="1">
            <a:spLocks noChangeArrowheads="1"/>
          </p:cNvSpPr>
          <p:nvPr/>
        </p:nvSpPr>
        <p:spPr bwMode="auto">
          <a:xfrm>
            <a:off x="609600" y="4419600"/>
            <a:ext cx="4495800" cy="822325"/>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80000"/>
              <a:buFont typeface="Wingdings" pitchFamily="2" charset="2"/>
              <a:buChar char="Ø"/>
              <a:defRPr/>
            </a:pPr>
            <a:r>
              <a:rPr lang="en-US" sz="2400">
                <a:effectLst>
                  <a:outerShdw blurRad="38100" dist="38100" dir="2700000" algn="tl">
                    <a:srgbClr val="000000"/>
                  </a:outerShdw>
                </a:effectLst>
              </a:rPr>
              <a:t>  Famous Scene from the movie Dodge ball</a:t>
            </a:r>
          </a:p>
        </p:txBody>
      </p:sp>
      <p:pic>
        <p:nvPicPr>
          <p:cNvPr id="49162" name="Picture 10">
            <a:hlinkClick r:id="" action="ppaction://media"/>
          </p:cNvPr>
          <p:cNvPicPr>
            <a:picLocks noRot="1" noChangeAspect="1" noChangeArrowheads="1"/>
          </p:cNvPicPr>
          <p:nvPr>
            <a:wavAudioFile r:embed="rId1" name="~PP1739.WAV"/>
          </p:nvPr>
        </p:nvPicPr>
        <p:blipFill>
          <a:blip r:embed="rId6" cstate="print"/>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3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162"/>
                                        </p:tgtEl>
                                      </p:cBhvr>
                                    </p:cmd>
                                  </p:childTnLst>
                                </p:cTn>
                              </p:par>
                              <p:par>
                                <p:cTn id="7" presetID="2" presetClass="entr" presetSubtype="1" fill="hold" grpId="0" nodeType="withEffect">
                                  <p:stCondLst>
                                    <p:cond delay="0"/>
                                  </p:stCondLst>
                                  <p:childTnLst>
                                    <p:set>
                                      <p:cBhvr>
                                        <p:cTn id="8" dur="1" fill="hold">
                                          <p:stCondLst>
                                            <p:cond delay="0"/>
                                          </p:stCondLst>
                                        </p:cTn>
                                        <p:tgtEl>
                                          <p:spTgt spid="49154"/>
                                        </p:tgtEl>
                                        <p:attrNameLst>
                                          <p:attrName>style.visibility</p:attrName>
                                        </p:attrNameLst>
                                      </p:cBhvr>
                                      <p:to>
                                        <p:strVal val="visible"/>
                                      </p:to>
                                    </p:set>
                                    <p:anim calcmode="lin" valueType="num">
                                      <p:cBhvr additive="base">
                                        <p:cTn id="9" dur="3000" fill="hold"/>
                                        <p:tgtEl>
                                          <p:spTgt spid="49154"/>
                                        </p:tgtEl>
                                        <p:attrNameLst>
                                          <p:attrName>ppt_x</p:attrName>
                                        </p:attrNameLst>
                                      </p:cBhvr>
                                      <p:tavLst>
                                        <p:tav tm="0">
                                          <p:val>
                                            <p:strVal val="#ppt_x"/>
                                          </p:val>
                                        </p:tav>
                                        <p:tav tm="100000">
                                          <p:val>
                                            <p:strVal val="#ppt_x"/>
                                          </p:val>
                                        </p:tav>
                                      </p:tavLst>
                                    </p:anim>
                                    <p:anim calcmode="lin" valueType="num">
                                      <p:cBhvr additive="base">
                                        <p:cTn id="10" dur="3000" fill="hold"/>
                                        <p:tgtEl>
                                          <p:spTgt spid="49154"/>
                                        </p:tgtEl>
                                        <p:attrNameLst>
                                          <p:attrName>ppt_y</p:attrName>
                                        </p:attrNameLst>
                                      </p:cBhvr>
                                      <p:tavLst>
                                        <p:tav tm="0">
                                          <p:val>
                                            <p:strVal val="0-#ppt_h/2"/>
                                          </p:val>
                                        </p:tav>
                                        <p:tav tm="100000">
                                          <p:val>
                                            <p:strVal val="#ppt_y"/>
                                          </p:val>
                                        </p:tav>
                                      </p:tavLst>
                                    </p:anim>
                                  </p:childTnLst>
                                </p:cTn>
                              </p:par>
                              <p:par>
                                <p:cTn id="11" presetID="2" presetClass="entr" presetSubtype="8" fill="hold" grpId="0" nodeType="withEffect">
                                  <p:stCondLst>
                                    <p:cond delay="90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20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915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000"/>
                                  </p:stCondLst>
                                  <p:childTnLst>
                                    <p:set>
                                      <p:cBhvr>
                                        <p:cTn id="20" dur="1" fill="hold">
                                          <p:stCondLst>
                                            <p:cond delay="0"/>
                                          </p:stCondLst>
                                        </p:cTn>
                                        <p:tgtEl>
                                          <p:spTgt spid="49161"/>
                                        </p:tgtEl>
                                        <p:attrNameLst>
                                          <p:attrName>style.visibility</p:attrName>
                                        </p:attrNameLst>
                                      </p:cBhvr>
                                      <p:to>
                                        <p:strVal val="visible"/>
                                      </p:to>
                                    </p:set>
                                    <p:anim calcmode="lin" valueType="num">
                                      <p:cBhvr additive="base">
                                        <p:cTn id="21" dur="2000" fill="hold"/>
                                        <p:tgtEl>
                                          <p:spTgt spid="49161"/>
                                        </p:tgtEl>
                                        <p:attrNameLst>
                                          <p:attrName>ppt_x</p:attrName>
                                        </p:attrNameLst>
                                      </p:cBhvr>
                                      <p:tavLst>
                                        <p:tav tm="0">
                                          <p:val>
                                            <p:strVal val="0-#ppt_w/2"/>
                                          </p:val>
                                        </p:tav>
                                        <p:tav tm="100000">
                                          <p:val>
                                            <p:strVal val="#ppt_x"/>
                                          </p:val>
                                        </p:tav>
                                      </p:tavLst>
                                    </p:anim>
                                    <p:anim calcmode="lin" valueType="num">
                                      <p:cBhvr additive="base">
                                        <p:cTn id="22" dur="2000" fill="hold"/>
                                        <p:tgtEl>
                                          <p:spTgt spid="4916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700"/>
                                  </p:stCondLst>
                                  <p:childTnLst>
                                    <p:set>
                                      <p:cBhvr>
                                        <p:cTn id="24" dur="1" fill="hold">
                                          <p:stCondLst>
                                            <p:cond delay="0"/>
                                          </p:stCondLst>
                                        </p:cTn>
                                        <p:tgtEl>
                                          <p:spTgt spid="49156"/>
                                        </p:tgtEl>
                                        <p:attrNameLst>
                                          <p:attrName>style.visibility</p:attrName>
                                        </p:attrNameLst>
                                      </p:cBhvr>
                                      <p:to>
                                        <p:strVal val="visible"/>
                                      </p:to>
                                    </p:set>
                                    <p:anim calcmode="lin" valueType="num">
                                      <p:cBhvr additive="base">
                                        <p:cTn id="25" dur="2000" fill="hold"/>
                                        <p:tgtEl>
                                          <p:spTgt spid="49156"/>
                                        </p:tgtEl>
                                        <p:attrNameLst>
                                          <p:attrName>ppt_x</p:attrName>
                                        </p:attrNameLst>
                                      </p:cBhvr>
                                      <p:tavLst>
                                        <p:tav tm="0">
                                          <p:val>
                                            <p:strVal val="1+#ppt_w/2"/>
                                          </p:val>
                                        </p:tav>
                                        <p:tav tm="100000">
                                          <p:val>
                                            <p:strVal val="#ppt_x"/>
                                          </p:val>
                                        </p:tav>
                                      </p:tavLst>
                                    </p:anim>
                                    <p:anim calcmode="lin" valueType="num">
                                      <p:cBhvr additive="base">
                                        <p:cTn id="26" dur="200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49162"/>
                </p:tgtEl>
              </p:cMediaNode>
            </p:audio>
          </p:childTnLst>
        </p:cTn>
      </p:par>
    </p:tnLst>
    <p:bldLst>
      <p:bldP spid="49154" grpId="0" autoUpdateAnimBg="0"/>
      <p:bldP spid="49155" grpId="0" build="p" autoUpdateAnimBg="0" advAuto="4000"/>
      <p:bldP spid="4916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Why?</a:t>
            </a:r>
          </a:p>
        </p:txBody>
      </p:sp>
      <p:pic>
        <p:nvPicPr>
          <p:cNvPr id="9221" name="Picture 5" descr="sleeping_in_class"/>
          <p:cNvPicPr>
            <a:picLocks noChangeAspect="1" noChangeArrowheads="1"/>
          </p:cNvPicPr>
          <p:nvPr>
            <p:ph idx="1"/>
          </p:nvPr>
        </p:nvPicPr>
        <p:blipFill>
          <a:blip r:embed="rId4" cstate="print"/>
          <a:srcRect/>
          <a:stretch>
            <a:fillRect/>
          </a:stretch>
        </p:blipFill>
        <p:spPr>
          <a:xfrm>
            <a:off x="1554163" y="1600200"/>
            <a:ext cx="5227637" cy="3921125"/>
          </a:xfrm>
          <a:noFill/>
        </p:spPr>
      </p:pic>
      <p:pic>
        <p:nvPicPr>
          <p:cNvPr id="9230" name="Picture 14" descr="cover"/>
          <p:cNvPicPr>
            <a:picLocks noChangeAspect="1" noChangeArrowheads="1"/>
          </p:cNvPicPr>
          <p:nvPr/>
        </p:nvPicPr>
        <p:blipFill>
          <a:blip r:embed="rId5" cstate="print"/>
          <a:srcRect/>
          <a:stretch>
            <a:fillRect/>
          </a:stretch>
        </p:blipFill>
        <p:spPr bwMode="auto">
          <a:xfrm>
            <a:off x="2819400" y="1295400"/>
            <a:ext cx="3381375" cy="5114925"/>
          </a:xfrm>
          <a:prstGeom prst="rect">
            <a:avLst/>
          </a:prstGeom>
          <a:noFill/>
          <a:ln w="9525">
            <a:noFill/>
            <a:miter lim="800000"/>
            <a:headEnd/>
            <a:tailEnd/>
          </a:ln>
        </p:spPr>
      </p:pic>
      <p:pic>
        <p:nvPicPr>
          <p:cNvPr id="9235" name="Picture 19" descr="lightbulb-idea">
            <a:hlinkClick r:id="rId6"/>
          </p:cNvPr>
          <p:cNvPicPr>
            <a:picLocks noChangeAspect="1" noChangeArrowheads="1"/>
          </p:cNvPicPr>
          <p:nvPr/>
        </p:nvPicPr>
        <p:blipFill>
          <a:blip r:embed="rId7" cstate="print"/>
          <a:srcRect/>
          <a:stretch>
            <a:fillRect/>
          </a:stretch>
        </p:blipFill>
        <p:spPr bwMode="auto">
          <a:xfrm>
            <a:off x="2667000" y="1905000"/>
            <a:ext cx="3505200" cy="3838575"/>
          </a:xfrm>
          <a:prstGeom prst="rect">
            <a:avLst/>
          </a:prstGeom>
          <a:noFill/>
          <a:ln w="9525">
            <a:noFill/>
            <a:miter lim="800000"/>
            <a:headEnd/>
            <a:tailEnd/>
          </a:ln>
        </p:spPr>
      </p:pic>
      <p:sp>
        <p:nvSpPr>
          <p:cNvPr id="9236" name="Text Box 20"/>
          <p:cNvSpPr txBox="1">
            <a:spLocks noChangeArrowheads="1"/>
          </p:cNvSpPr>
          <p:nvPr/>
        </p:nvSpPr>
        <p:spPr bwMode="auto">
          <a:xfrm>
            <a:off x="1219200" y="5943600"/>
            <a:ext cx="6400800" cy="366713"/>
          </a:xfrm>
          <a:prstGeom prst="rect">
            <a:avLst/>
          </a:prstGeom>
          <a:noFill/>
          <a:ln w="9525">
            <a:noFill/>
            <a:miter lim="800000"/>
            <a:headEnd/>
            <a:tailEnd/>
          </a:ln>
        </p:spPr>
        <p:txBody>
          <a:bodyPr>
            <a:spAutoFit/>
          </a:bodyPr>
          <a:lstStyle/>
          <a:p>
            <a:pPr algn="ctr">
              <a:spcBef>
                <a:spcPct val="50000"/>
              </a:spcBef>
            </a:pPr>
            <a:r>
              <a:rPr lang="en-US" b="1"/>
              <a:t>All images courtesty of Google images</a:t>
            </a:r>
          </a:p>
        </p:txBody>
      </p:sp>
      <p:pic>
        <p:nvPicPr>
          <p:cNvPr id="9237" name="Picture 21">
            <a:hlinkClick r:id="" action="ppaction://media"/>
          </p:cNvPr>
          <p:cNvPicPr>
            <a:picLocks noRot="1" noChangeAspect="1" noChangeArrowheads="1"/>
          </p:cNvPicPr>
          <p:nvPr>
            <a:wavAudioFile r:embed="rId1" name="~PP1396.WAV"/>
          </p:nvPr>
        </p:nvPicPr>
        <p:blipFill>
          <a:blip r:embed="rId8"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Click="0" advTm="4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237"/>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fade">
                                      <p:cBhvr>
                                        <p:cTn id="11" dur="2000"/>
                                        <p:tgtEl>
                                          <p:spTgt spid="9221"/>
                                        </p:tgtEl>
                                      </p:cBhvr>
                                    </p:animEffect>
                                    <p:anim calcmode="lin" valueType="num">
                                      <p:cBhvr>
                                        <p:cTn id="12" dur="2000" fill="hold"/>
                                        <p:tgtEl>
                                          <p:spTgt spid="9221"/>
                                        </p:tgtEl>
                                        <p:attrNameLst>
                                          <p:attrName>style.rotation</p:attrName>
                                        </p:attrNameLst>
                                      </p:cBhvr>
                                      <p:tavLst>
                                        <p:tav tm="0">
                                          <p:val>
                                            <p:fltVal val="720"/>
                                          </p:val>
                                        </p:tav>
                                        <p:tav tm="100000">
                                          <p:val>
                                            <p:fltVal val="0"/>
                                          </p:val>
                                        </p:tav>
                                      </p:tavLst>
                                    </p:anim>
                                    <p:anim calcmode="lin" valueType="num">
                                      <p:cBhvr>
                                        <p:cTn id="13" dur="2000" fill="hold"/>
                                        <p:tgtEl>
                                          <p:spTgt spid="9221"/>
                                        </p:tgtEl>
                                        <p:attrNameLst>
                                          <p:attrName>ppt_h</p:attrName>
                                        </p:attrNameLst>
                                      </p:cBhvr>
                                      <p:tavLst>
                                        <p:tav tm="0">
                                          <p:val>
                                            <p:fltVal val="0"/>
                                          </p:val>
                                        </p:tav>
                                        <p:tav tm="100000">
                                          <p:val>
                                            <p:strVal val="#ppt_h"/>
                                          </p:val>
                                        </p:tav>
                                      </p:tavLst>
                                    </p:anim>
                                    <p:anim calcmode="lin" valueType="num">
                                      <p:cBhvr>
                                        <p:cTn id="14" dur="2000" fill="hold"/>
                                        <p:tgtEl>
                                          <p:spTgt spid="9221"/>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35" presetClass="exit" presetSubtype="0" fill="hold" nodeType="afterEffect">
                                  <p:stCondLst>
                                    <p:cond delay="17000"/>
                                  </p:stCondLst>
                                  <p:childTnLst>
                                    <p:animEffect transition="out" filter="fade">
                                      <p:cBhvr>
                                        <p:cTn id="17" dur="2000"/>
                                        <p:tgtEl>
                                          <p:spTgt spid="9221"/>
                                        </p:tgtEl>
                                      </p:cBhvr>
                                    </p:animEffect>
                                    <p:anim calcmode="lin" valueType="num">
                                      <p:cBhvr>
                                        <p:cTn id="18" dur="2000"/>
                                        <p:tgtEl>
                                          <p:spTgt spid="9221"/>
                                        </p:tgtEl>
                                        <p:attrNameLst>
                                          <p:attrName>style.rotation</p:attrName>
                                        </p:attrNameLst>
                                      </p:cBhvr>
                                      <p:tavLst>
                                        <p:tav tm="0">
                                          <p:val>
                                            <p:fltVal val="0"/>
                                          </p:val>
                                        </p:tav>
                                        <p:tav tm="100000">
                                          <p:val>
                                            <p:fltVal val="720"/>
                                          </p:val>
                                        </p:tav>
                                      </p:tavLst>
                                    </p:anim>
                                    <p:anim calcmode="lin" valueType="num">
                                      <p:cBhvr>
                                        <p:cTn id="19" dur="2000"/>
                                        <p:tgtEl>
                                          <p:spTgt spid="9221"/>
                                        </p:tgtEl>
                                        <p:attrNameLst>
                                          <p:attrName>ppt_h</p:attrName>
                                        </p:attrNameLst>
                                      </p:cBhvr>
                                      <p:tavLst>
                                        <p:tav tm="0">
                                          <p:val>
                                            <p:strVal val="ppt_h"/>
                                          </p:val>
                                        </p:tav>
                                        <p:tav tm="100000">
                                          <p:val>
                                            <p:fltVal val="0"/>
                                          </p:val>
                                        </p:tav>
                                      </p:tavLst>
                                    </p:anim>
                                    <p:anim calcmode="lin" valueType="num">
                                      <p:cBhvr>
                                        <p:cTn id="20" dur="2000"/>
                                        <p:tgtEl>
                                          <p:spTgt spid="9221"/>
                                        </p:tgtEl>
                                        <p:attrNameLst>
                                          <p:attrName>ppt_w</p:attrName>
                                        </p:attrNameLst>
                                      </p:cBhvr>
                                      <p:tavLst>
                                        <p:tav tm="0">
                                          <p:val>
                                            <p:strVal val="ppt_w"/>
                                          </p:val>
                                        </p:tav>
                                        <p:tav tm="100000">
                                          <p:val>
                                            <p:fltVal val="0"/>
                                          </p:val>
                                        </p:tav>
                                      </p:tavLst>
                                    </p:anim>
                                    <p:set>
                                      <p:cBhvr>
                                        <p:cTn id="21" dur="1" fill="hold">
                                          <p:stCondLst>
                                            <p:cond delay="1999"/>
                                          </p:stCondLst>
                                        </p:cTn>
                                        <p:tgtEl>
                                          <p:spTgt spid="92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230"/>
                                        </p:tgtEl>
                                        <p:attrNameLst>
                                          <p:attrName>style.visibility</p:attrName>
                                        </p:attrNameLst>
                                      </p:cBhvr>
                                      <p:to>
                                        <p:strVal val="visible"/>
                                      </p:to>
                                    </p:set>
                                    <p:animEffect transition="in" filter="dissolve">
                                      <p:cBhvr>
                                        <p:cTn id="26" dur="500"/>
                                        <p:tgtEl>
                                          <p:spTgt spid="92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13000"/>
                                  </p:stCondLst>
                                  <p:childTnLst>
                                    <p:animEffect transition="out" filter="dissolve">
                                      <p:cBhvr>
                                        <p:cTn id="30" dur="500"/>
                                        <p:tgtEl>
                                          <p:spTgt spid="9230"/>
                                        </p:tgtEl>
                                      </p:cBhvr>
                                    </p:animEffect>
                                    <p:set>
                                      <p:cBhvr>
                                        <p:cTn id="31" dur="1" fill="hold">
                                          <p:stCondLst>
                                            <p:cond delay="499"/>
                                          </p:stCondLst>
                                        </p:cTn>
                                        <p:tgtEl>
                                          <p:spTgt spid="92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ntr" presetSubtype="32" fill="hold" nodeType="clickEffect">
                                  <p:stCondLst>
                                    <p:cond delay="0"/>
                                  </p:stCondLst>
                                  <p:childTnLst>
                                    <p:set>
                                      <p:cBhvr>
                                        <p:cTn id="35" dur="1" fill="hold">
                                          <p:stCondLst>
                                            <p:cond delay="0"/>
                                          </p:stCondLst>
                                        </p:cTn>
                                        <p:tgtEl>
                                          <p:spTgt spid="9235"/>
                                        </p:tgtEl>
                                        <p:attrNameLst>
                                          <p:attrName>style.visibility</p:attrName>
                                        </p:attrNameLst>
                                      </p:cBhvr>
                                      <p:to>
                                        <p:strVal val="visible"/>
                                      </p:to>
                                    </p:set>
                                    <p:animEffect transition="in" filter="diamond(out)">
                                      <p:cBhvr>
                                        <p:cTn id="36" dur="2000"/>
                                        <p:tgtEl>
                                          <p:spTgt spid="9235"/>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16" fill="hold" nodeType="clickEffect">
                                  <p:stCondLst>
                                    <p:cond delay="9000"/>
                                  </p:stCondLst>
                                  <p:childTnLst>
                                    <p:animEffect transition="out" filter="diamond(in)">
                                      <p:cBhvr>
                                        <p:cTn id="40" dur="2000"/>
                                        <p:tgtEl>
                                          <p:spTgt spid="9235"/>
                                        </p:tgtEl>
                                      </p:cBhvr>
                                    </p:animEffect>
                                    <p:set>
                                      <p:cBhvr>
                                        <p:cTn id="41" dur="1" fill="hold">
                                          <p:stCondLst>
                                            <p:cond delay="1999"/>
                                          </p:stCondLst>
                                        </p:cTn>
                                        <p:tgtEl>
                                          <p:spTgt spid="923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236">
                                            <p:txEl>
                                              <p:pRg st="0" end="0"/>
                                            </p:txEl>
                                          </p:spTgt>
                                        </p:tgtEl>
                                        <p:attrNameLst>
                                          <p:attrName>style.visibility</p:attrName>
                                        </p:attrNameLst>
                                      </p:cBhvr>
                                      <p:to>
                                        <p:strVal val="visible"/>
                                      </p:to>
                                    </p:set>
                                    <p:anim calcmode="lin" valueType="num">
                                      <p:cBhvr additive="base">
                                        <p:cTn id="46" dur="500" fill="hold"/>
                                        <p:tgtEl>
                                          <p:spTgt spid="9236">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2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8" fill="hold" display="0">
                  <p:stCondLst>
                    <p:cond delay="indefinite"/>
                  </p:stCondLst>
                  <p:endCondLst>
                    <p:cond evt="onPrev" delay="0">
                      <p:tgtEl>
                        <p:sldTgt/>
                      </p:tgtEl>
                    </p:cond>
                    <p:cond evt="onStopAudio" delay="0">
                      <p:tgtEl>
                        <p:sldTgt/>
                      </p:tgtEl>
                    </p:cond>
                  </p:endCondLst>
                </p:cTn>
                <p:tgtEl>
                  <p:spTgt spid="923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1143000"/>
          </a:xfrm>
        </p:spPr>
        <p:txBody>
          <a:bodyPr/>
          <a:lstStyle/>
          <a:p>
            <a:pPr eaLnBrk="1" hangingPunct="1">
              <a:defRPr/>
            </a:pPr>
            <a:r>
              <a:rPr lang="en-US" smtClean="0"/>
              <a:t>Improper Fractions</a:t>
            </a:r>
          </a:p>
        </p:txBody>
      </p:sp>
      <p:sp>
        <p:nvSpPr>
          <p:cNvPr id="50179" name="Rectangle 3"/>
          <p:cNvSpPr>
            <a:spLocks noGrp="1" noChangeArrowheads="1"/>
          </p:cNvSpPr>
          <p:nvPr>
            <p:ph type="body" idx="1"/>
          </p:nvPr>
        </p:nvSpPr>
        <p:spPr>
          <a:xfrm>
            <a:off x="762000" y="1447800"/>
            <a:ext cx="7772400" cy="4648200"/>
          </a:xfrm>
        </p:spPr>
        <p:txBody>
          <a:bodyPr/>
          <a:lstStyle/>
          <a:p>
            <a:pPr eaLnBrk="1" hangingPunct="1">
              <a:lnSpc>
                <a:spcPct val="90000"/>
              </a:lnSpc>
              <a:defRPr/>
            </a:pPr>
            <a:r>
              <a:rPr lang="en-US" sz="2400" smtClean="0"/>
              <a:t>Have students create their own image of an improper fraction</a:t>
            </a:r>
          </a:p>
          <a:p>
            <a:pPr lvl="1" eaLnBrk="1" hangingPunct="1">
              <a:lnSpc>
                <a:spcPct val="90000"/>
              </a:lnSpc>
              <a:defRPr/>
            </a:pPr>
            <a:r>
              <a:rPr lang="en-US" sz="2400" smtClean="0"/>
              <a:t>Compile them into a POWERFUL PowerPoint</a:t>
            </a:r>
          </a:p>
          <a:p>
            <a:pPr eaLnBrk="1" hangingPunct="1">
              <a:lnSpc>
                <a:spcPct val="90000"/>
              </a:lnSpc>
              <a:defRPr/>
            </a:pPr>
            <a:r>
              <a:rPr lang="en-US" sz="2400" smtClean="0"/>
              <a:t>Access WebQuests that connect fraction terminology to learning.</a:t>
            </a:r>
          </a:p>
          <a:p>
            <a:pPr lvl="1" eaLnBrk="1" hangingPunct="1">
              <a:lnSpc>
                <a:spcPct val="90000"/>
              </a:lnSpc>
              <a:defRPr/>
            </a:pPr>
            <a:r>
              <a:rPr lang="en-US" sz="2400" smtClean="0"/>
              <a:t>A Good One: </a:t>
            </a:r>
            <a:r>
              <a:rPr lang="en-US" sz="2400" smtClean="0">
                <a:hlinkClick r:id="rId3"/>
              </a:rPr>
              <a:t>Impossible Fraction Mission </a:t>
            </a:r>
            <a:endParaRPr lang="en-US" sz="2400" smtClean="0"/>
          </a:p>
          <a:p>
            <a:pPr eaLnBrk="1" hangingPunct="1">
              <a:lnSpc>
                <a:spcPct val="90000"/>
              </a:lnSpc>
              <a:defRPr/>
            </a:pPr>
            <a:r>
              <a:rPr lang="en-US" sz="2400" smtClean="0"/>
              <a:t>A WebQuest According to Bernie Dodge, WebQuest inventor and Professor of Educational Technology at San Diego State University,  is an “inquiry-oriented activity in which some or all of the information that learners interact with comes from resources on the Internet.”  This creates an ideal learning environment.</a:t>
            </a:r>
          </a:p>
          <a:p>
            <a:pPr lvl="1" eaLnBrk="1" hangingPunct="1">
              <a:lnSpc>
                <a:spcPct val="90000"/>
              </a:lnSpc>
              <a:buFont typeface="Wingdings" pitchFamily="2" charset="2"/>
              <a:buNone/>
              <a:defRPr/>
            </a:pPr>
            <a:endParaRPr lang="en-US" sz="2400" smtClean="0"/>
          </a:p>
        </p:txBody>
      </p:sp>
      <p:pic>
        <p:nvPicPr>
          <p:cNvPr id="50180" name="Picture 4">
            <a:hlinkClick r:id="" action="ppaction://media"/>
          </p:cNvPr>
          <p:cNvPicPr>
            <a:picLocks noRot="1" noChangeAspect="1" noChangeArrowheads="1"/>
          </p:cNvPicPr>
          <p:nvPr>
            <a:wavAudioFile r:embed="rId1" name="~PP2640.WAV"/>
          </p:nvPr>
        </p:nvPicPr>
        <p:blipFill>
          <a:blip r:embed="rId4" cstate="print"/>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5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180"/>
                                        </p:tgtEl>
                                      </p:cBhvr>
                                    </p:cmd>
                                  </p:childTnLst>
                                </p:cTn>
                              </p:par>
                              <p:par>
                                <p:cTn id="7" presetID="2" presetClass="entr" presetSubtype="1" fill="hold" grpId="0" nodeType="withEffect">
                                  <p:stCondLst>
                                    <p:cond delay="0"/>
                                  </p:stCondLst>
                                  <p:childTnLst>
                                    <p:set>
                                      <p:cBhvr>
                                        <p:cTn id="8" dur="1" fill="hold">
                                          <p:stCondLst>
                                            <p:cond delay="0"/>
                                          </p:stCondLst>
                                        </p:cTn>
                                        <p:tgtEl>
                                          <p:spTgt spid="50178"/>
                                        </p:tgtEl>
                                        <p:attrNameLst>
                                          <p:attrName>style.visibility</p:attrName>
                                        </p:attrNameLst>
                                      </p:cBhvr>
                                      <p:to>
                                        <p:strVal val="visible"/>
                                      </p:to>
                                    </p:set>
                                    <p:anim calcmode="lin" valueType="num">
                                      <p:cBhvr additive="base">
                                        <p:cTn id="9" dur="2000" fill="hold"/>
                                        <p:tgtEl>
                                          <p:spTgt spid="50178"/>
                                        </p:tgtEl>
                                        <p:attrNameLst>
                                          <p:attrName>ppt_x</p:attrName>
                                        </p:attrNameLst>
                                      </p:cBhvr>
                                      <p:tavLst>
                                        <p:tav tm="0">
                                          <p:val>
                                            <p:strVal val="#ppt_x"/>
                                          </p:val>
                                        </p:tav>
                                        <p:tav tm="100000">
                                          <p:val>
                                            <p:strVal val="#ppt_x"/>
                                          </p:val>
                                        </p:tav>
                                      </p:tavLst>
                                    </p:anim>
                                    <p:anim calcmode="lin" valueType="num">
                                      <p:cBhvr additive="base">
                                        <p:cTn id="10" dur="2000" fill="hold"/>
                                        <p:tgtEl>
                                          <p:spTgt spid="50178"/>
                                        </p:tgtEl>
                                        <p:attrNameLst>
                                          <p:attrName>ppt_y</p:attrName>
                                        </p:attrNameLst>
                                      </p:cBhvr>
                                      <p:tavLst>
                                        <p:tav tm="0">
                                          <p:val>
                                            <p:strVal val="0-#ppt_h/2"/>
                                          </p:val>
                                        </p:tav>
                                        <p:tav tm="100000">
                                          <p:val>
                                            <p:strVal val="#ppt_y"/>
                                          </p:val>
                                        </p:tav>
                                      </p:tavLst>
                                    </p:anim>
                                  </p:childTnLst>
                                </p:cTn>
                              </p:par>
                              <p:par>
                                <p:cTn id="11" presetID="2" presetClass="entr" presetSubtype="8" fill="hold" grpId="0" nodeType="withEffect">
                                  <p:stCondLst>
                                    <p:cond delay="300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5017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3000"/>
                                  </p:stCondLst>
                                  <p:childTnLst>
                                    <p:set>
                                      <p:cBhvr>
                                        <p:cTn id="16" dur="1" fill="hold">
                                          <p:stCondLst>
                                            <p:cond delay="0"/>
                                          </p:stCondLst>
                                        </p:cTn>
                                        <p:tgtEl>
                                          <p:spTgt spid="50179">
                                            <p:txEl>
                                              <p:pRg st="1" end="1"/>
                                            </p:txEl>
                                          </p:spTgt>
                                        </p:tgtEl>
                                        <p:attrNameLst>
                                          <p:attrName>style.visibility</p:attrName>
                                        </p:attrNameLst>
                                      </p:cBhvr>
                                      <p:to>
                                        <p:strVal val="visible"/>
                                      </p:to>
                                    </p:set>
                                    <p:anim calcmode="lin" valueType="num">
                                      <p:cBhvr additive="base">
                                        <p:cTn id="17" dur="50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50179">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0"/>
                                  </p:stCondLst>
                                  <p:childTnLst>
                                    <p:set>
                                      <p:cBhvr>
                                        <p:cTn id="20" dur="1" fill="hold">
                                          <p:stCondLst>
                                            <p:cond delay="0"/>
                                          </p:stCondLst>
                                        </p:cTn>
                                        <p:tgtEl>
                                          <p:spTgt spid="50179">
                                            <p:txEl>
                                              <p:pRg st="2" end="2"/>
                                            </p:txEl>
                                          </p:spTgt>
                                        </p:tgtEl>
                                        <p:attrNameLst>
                                          <p:attrName>style.visibility</p:attrName>
                                        </p:attrNameLst>
                                      </p:cBhvr>
                                      <p:to>
                                        <p:strVal val="visible"/>
                                      </p:to>
                                    </p:set>
                                    <p:anim calcmode="lin" valueType="num">
                                      <p:cBhvr additive="base">
                                        <p:cTn id="21" dur="50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2" dur="5000" fill="hold"/>
                                        <p:tgtEl>
                                          <p:spTgt spid="50179">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00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5017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3000"/>
                                  </p:stCondLst>
                                  <p:childTnLst>
                                    <p:set>
                                      <p:cBhvr>
                                        <p:cTn id="28" dur="1" fill="hold">
                                          <p:stCondLst>
                                            <p:cond delay="0"/>
                                          </p:stCondLst>
                                        </p:cTn>
                                        <p:tgtEl>
                                          <p:spTgt spid="50179">
                                            <p:txEl>
                                              <p:pRg st="4" end="4"/>
                                            </p:txEl>
                                          </p:spTgt>
                                        </p:tgtEl>
                                        <p:attrNameLst>
                                          <p:attrName>style.visibility</p:attrName>
                                        </p:attrNameLst>
                                      </p:cBhvr>
                                      <p:to>
                                        <p:strVal val="visible"/>
                                      </p:to>
                                    </p:set>
                                    <p:anim calcmode="lin" valueType="num">
                                      <p:cBhvr additive="base">
                                        <p:cTn id="29" dur="50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0" dur="50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50180"/>
                </p:tgtEl>
              </p:cMediaNode>
            </p:audio>
          </p:childTnLst>
        </p:cTn>
      </p:par>
    </p:tnLst>
    <p:bldLst>
      <p:bldP spid="50178" grpId="0" autoUpdateAnimBg="0"/>
      <p:bldP spid="50179" grpId="0" build="p" autoUpdateAnimBg="0" advAuto="600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Science Metaphor</a:t>
            </a:r>
          </a:p>
        </p:txBody>
      </p:sp>
      <p:sp>
        <p:nvSpPr>
          <p:cNvPr id="51203" name="Rectangle 3"/>
          <p:cNvSpPr>
            <a:spLocks noGrp="1" noChangeArrowheads="1"/>
          </p:cNvSpPr>
          <p:nvPr>
            <p:ph type="body" sz="half" idx="1"/>
          </p:nvPr>
        </p:nvSpPr>
        <p:spPr>
          <a:xfrm>
            <a:off x="685800" y="1676400"/>
            <a:ext cx="3810000" cy="3581400"/>
          </a:xfrm>
        </p:spPr>
        <p:txBody>
          <a:bodyPr/>
          <a:lstStyle/>
          <a:p>
            <a:pPr eaLnBrk="1" hangingPunct="1">
              <a:lnSpc>
                <a:spcPct val="90000"/>
              </a:lnSpc>
              <a:defRPr/>
            </a:pPr>
            <a:r>
              <a:rPr lang="en-US" sz="2400" smtClean="0"/>
              <a:t>Begin a discussion about how water flows.</a:t>
            </a:r>
          </a:p>
          <a:p>
            <a:pPr eaLnBrk="1" hangingPunct="1">
              <a:lnSpc>
                <a:spcPct val="90000"/>
              </a:lnSpc>
              <a:defRPr/>
            </a:pPr>
            <a:r>
              <a:rPr lang="en-US" sz="2400" smtClean="0"/>
              <a:t>Does anything stop water while flowing?</a:t>
            </a:r>
          </a:p>
          <a:p>
            <a:pPr eaLnBrk="1" hangingPunct="1">
              <a:lnSpc>
                <a:spcPct val="90000"/>
              </a:lnSpc>
              <a:defRPr/>
            </a:pPr>
            <a:r>
              <a:rPr lang="en-US" sz="2400" smtClean="0"/>
              <a:t>Are there objects water can flow through?</a:t>
            </a:r>
          </a:p>
          <a:p>
            <a:pPr eaLnBrk="1" hangingPunct="1">
              <a:lnSpc>
                <a:spcPct val="90000"/>
              </a:lnSpc>
              <a:defRPr/>
            </a:pPr>
            <a:r>
              <a:rPr lang="en-US" sz="2400" smtClean="0"/>
              <a:t>Use this Metaphor to lead to a scientific online simulations.</a:t>
            </a:r>
          </a:p>
        </p:txBody>
      </p:sp>
      <p:pic>
        <p:nvPicPr>
          <p:cNvPr id="51204" name="Picture 4"/>
          <p:cNvPicPr>
            <a:picLocks noChangeAspect="1" noChangeArrowheads="1"/>
          </p:cNvPicPr>
          <p:nvPr>
            <p:ph type="clipArt" sz="half" idx="2"/>
          </p:nvPr>
        </p:nvPicPr>
        <p:blipFill>
          <a:blip r:embed="rId3" cstate="print"/>
          <a:srcRect/>
          <a:stretch>
            <a:fillRect/>
          </a:stretch>
        </p:blipFill>
        <p:spPr>
          <a:xfrm>
            <a:off x="5943600" y="1851025"/>
            <a:ext cx="1490663" cy="2263775"/>
          </a:xfrm>
          <a:noFill/>
        </p:spPr>
      </p:pic>
      <p:sp>
        <p:nvSpPr>
          <p:cNvPr id="23557" name="Text Box 5"/>
          <p:cNvSpPr txBox="1">
            <a:spLocks noChangeArrowheads="1"/>
          </p:cNvSpPr>
          <p:nvPr/>
        </p:nvSpPr>
        <p:spPr bwMode="auto">
          <a:xfrm>
            <a:off x="1066800" y="5105400"/>
            <a:ext cx="6934200" cy="808038"/>
          </a:xfrm>
          <a:prstGeom prst="rect">
            <a:avLst/>
          </a:prstGeom>
          <a:noFill/>
          <a:ln w="9525">
            <a:noFill/>
            <a:miter lim="800000"/>
            <a:headEnd/>
            <a:tailEnd/>
          </a:ln>
        </p:spPr>
        <p:txBody>
          <a:bodyPr>
            <a:spAutoFit/>
          </a:bodyPr>
          <a:lstStyle/>
          <a:p>
            <a:pPr eaLnBrk="1" hangingPunct="1">
              <a:spcBef>
                <a:spcPct val="50000"/>
              </a:spcBef>
            </a:pPr>
            <a:r>
              <a:rPr lang="en-US" sz="2300"/>
              <a:t>“With online simulation you are certainly reaching for the platinum standard of teaching practice.”</a:t>
            </a:r>
            <a:r>
              <a:rPr lang="en-US" sz="2400"/>
              <a:t> </a:t>
            </a:r>
            <a:r>
              <a:rPr lang="en-US" sz="1200"/>
              <a:t>(Wise)</a:t>
            </a:r>
            <a:endParaRPr lang="en-US" sz="2400"/>
          </a:p>
        </p:txBody>
      </p:sp>
      <p:pic>
        <p:nvPicPr>
          <p:cNvPr id="51206" name="Picture 6">
            <a:hlinkClick r:id="" action="ppaction://media"/>
          </p:cNvPr>
          <p:cNvPicPr>
            <a:picLocks noRot="1" noChangeAspect="1" noChangeArrowheads="1"/>
          </p:cNvPicPr>
          <p:nvPr>
            <a:wavAudioFile r:embed="rId1" name="~PP2899.WAV"/>
          </p:nvPr>
        </p:nvPicPr>
        <p:blipFill>
          <a:blip r:embed="rId4" cstate="print"/>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206"/>
                                        </p:tgtEl>
                                      </p:cBhvr>
                                    </p:cmd>
                                  </p:childTnLst>
                                </p:cTn>
                              </p:par>
                              <p:par>
                                <p:cTn id="7" presetID="2" presetClass="entr" presetSubtype="1" fill="hold" grpId="0" nodeType="withEffect">
                                  <p:stCondLst>
                                    <p:cond delay="1000"/>
                                  </p:stCondLst>
                                  <p:childTnLst>
                                    <p:set>
                                      <p:cBhvr>
                                        <p:cTn id="8" dur="1" fill="hold">
                                          <p:stCondLst>
                                            <p:cond delay="0"/>
                                          </p:stCondLst>
                                        </p:cTn>
                                        <p:tgtEl>
                                          <p:spTgt spid="51202"/>
                                        </p:tgtEl>
                                        <p:attrNameLst>
                                          <p:attrName>style.visibility</p:attrName>
                                        </p:attrNameLst>
                                      </p:cBhvr>
                                      <p:to>
                                        <p:strVal val="visible"/>
                                      </p:to>
                                    </p:set>
                                    <p:anim calcmode="lin" valueType="num">
                                      <p:cBhvr additive="base">
                                        <p:cTn id="9" dur="3000" fill="hold"/>
                                        <p:tgtEl>
                                          <p:spTgt spid="51202"/>
                                        </p:tgtEl>
                                        <p:attrNameLst>
                                          <p:attrName>ppt_x</p:attrName>
                                        </p:attrNameLst>
                                      </p:cBhvr>
                                      <p:tavLst>
                                        <p:tav tm="0">
                                          <p:val>
                                            <p:strVal val="#ppt_x"/>
                                          </p:val>
                                        </p:tav>
                                        <p:tav tm="100000">
                                          <p:val>
                                            <p:strVal val="#ppt_x"/>
                                          </p:val>
                                        </p:tav>
                                      </p:tavLst>
                                    </p:anim>
                                    <p:anim calcmode="lin" valueType="num">
                                      <p:cBhvr additive="base">
                                        <p:cTn id="10" dur="3000" fill="hold"/>
                                        <p:tgtEl>
                                          <p:spTgt spid="51202"/>
                                        </p:tgtEl>
                                        <p:attrNameLst>
                                          <p:attrName>ppt_y</p:attrName>
                                        </p:attrNameLst>
                                      </p:cBhvr>
                                      <p:tavLst>
                                        <p:tav tm="0">
                                          <p:val>
                                            <p:strVal val="0-#ppt_h/2"/>
                                          </p:val>
                                        </p:tav>
                                        <p:tav tm="100000">
                                          <p:val>
                                            <p:strVal val="#ppt_y"/>
                                          </p:val>
                                        </p:tav>
                                      </p:tavLst>
                                    </p:anim>
                                  </p:childTnLst>
                                </p:cTn>
                              </p:par>
                              <p:par>
                                <p:cTn id="11" presetID="2" presetClass="entr" presetSubtype="2" fill="hold" nodeType="withEffect">
                                  <p:stCondLst>
                                    <p:cond delay="1500"/>
                                  </p:stCondLst>
                                  <p:childTnLst>
                                    <p:set>
                                      <p:cBhvr>
                                        <p:cTn id="12" dur="1" fill="hold">
                                          <p:stCondLst>
                                            <p:cond delay="0"/>
                                          </p:stCondLst>
                                        </p:cTn>
                                        <p:tgtEl>
                                          <p:spTgt spid="51204"/>
                                        </p:tgtEl>
                                        <p:attrNameLst>
                                          <p:attrName>style.visibility</p:attrName>
                                        </p:attrNameLst>
                                      </p:cBhvr>
                                      <p:to>
                                        <p:strVal val="visible"/>
                                      </p:to>
                                    </p:set>
                                    <p:anim calcmode="lin" valueType="num">
                                      <p:cBhvr additive="base">
                                        <p:cTn id="13" dur="2000" fill="hold"/>
                                        <p:tgtEl>
                                          <p:spTgt spid="51204"/>
                                        </p:tgtEl>
                                        <p:attrNameLst>
                                          <p:attrName>ppt_x</p:attrName>
                                        </p:attrNameLst>
                                      </p:cBhvr>
                                      <p:tavLst>
                                        <p:tav tm="0">
                                          <p:val>
                                            <p:strVal val="1+#ppt_w/2"/>
                                          </p:val>
                                        </p:tav>
                                        <p:tav tm="100000">
                                          <p:val>
                                            <p:strVal val="#ppt_x"/>
                                          </p:val>
                                        </p:tav>
                                      </p:tavLst>
                                    </p:anim>
                                    <p:anim calcmode="lin" valueType="num">
                                      <p:cBhvr additive="base">
                                        <p:cTn id="14" dur="2000" fill="hold"/>
                                        <p:tgtEl>
                                          <p:spTgt spid="5120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3000"/>
                                  </p:stCondLst>
                                  <p:childTnLst>
                                    <p:set>
                                      <p:cBhvr>
                                        <p:cTn id="16" dur="1" fill="hold">
                                          <p:stCondLst>
                                            <p:cond delay="0"/>
                                          </p:stCondLst>
                                        </p:cTn>
                                        <p:tgtEl>
                                          <p:spTgt spid="51203">
                                            <p:txEl>
                                              <p:pRg st="0" end="0"/>
                                            </p:txEl>
                                          </p:spTgt>
                                        </p:tgtEl>
                                        <p:attrNameLst>
                                          <p:attrName>style.visibility</p:attrName>
                                        </p:attrNameLst>
                                      </p:cBhvr>
                                      <p:to>
                                        <p:strVal val="visible"/>
                                      </p:to>
                                    </p:set>
                                    <p:anim calcmode="lin" valueType="num">
                                      <p:cBhvr additive="base">
                                        <p:cTn id="17" dur="30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51203">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0"/>
                                  </p:stCondLst>
                                  <p:childTnLst>
                                    <p:set>
                                      <p:cBhvr>
                                        <p:cTn id="20" dur="1" fill="hold">
                                          <p:stCondLst>
                                            <p:cond delay="0"/>
                                          </p:stCondLst>
                                        </p:cTn>
                                        <p:tgtEl>
                                          <p:spTgt spid="51203">
                                            <p:txEl>
                                              <p:pRg st="1" end="1"/>
                                            </p:txEl>
                                          </p:spTgt>
                                        </p:tgtEl>
                                        <p:attrNameLst>
                                          <p:attrName>style.visibility</p:attrName>
                                        </p:attrNameLst>
                                      </p:cBhvr>
                                      <p:to>
                                        <p:strVal val="visible"/>
                                      </p:to>
                                    </p:set>
                                    <p:anim calcmode="lin" valueType="num">
                                      <p:cBhvr additive="base">
                                        <p:cTn id="21" dur="30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22" dur="3000" fill="hold"/>
                                        <p:tgtEl>
                                          <p:spTgt spid="51203">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000"/>
                                  </p:stCondLst>
                                  <p:childTnLst>
                                    <p:set>
                                      <p:cBhvr>
                                        <p:cTn id="24" dur="1" fill="hold">
                                          <p:stCondLst>
                                            <p:cond delay="0"/>
                                          </p:stCondLst>
                                        </p:cTn>
                                        <p:tgtEl>
                                          <p:spTgt spid="51203">
                                            <p:txEl>
                                              <p:pRg st="2" end="2"/>
                                            </p:txEl>
                                          </p:spTgt>
                                        </p:tgtEl>
                                        <p:attrNameLst>
                                          <p:attrName>style.visibility</p:attrName>
                                        </p:attrNameLst>
                                      </p:cBhvr>
                                      <p:to>
                                        <p:strVal val="visible"/>
                                      </p:to>
                                    </p:set>
                                    <p:anim calcmode="lin" valueType="num">
                                      <p:cBhvr additive="base">
                                        <p:cTn id="25" dur="30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51203">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3000"/>
                                  </p:stCondLst>
                                  <p:childTnLst>
                                    <p:set>
                                      <p:cBhvr>
                                        <p:cTn id="28" dur="1" fill="hold">
                                          <p:stCondLst>
                                            <p:cond delay="0"/>
                                          </p:stCondLst>
                                        </p:cTn>
                                        <p:tgtEl>
                                          <p:spTgt spid="51203">
                                            <p:txEl>
                                              <p:pRg st="3" end="3"/>
                                            </p:txEl>
                                          </p:spTgt>
                                        </p:tgtEl>
                                        <p:attrNameLst>
                                          <p:attrName>style.visibility</p:attrName>
                                        </p:attrNameLst>
                                      </p:cBhvr>
                                      <p:to>
                                        <p:strVal val="visible"/>
                                      </p:to>
                                    </p:set>
                                    <p:anim calcmode="lin" valueType="num">
                                      <p:cBhvr additive="base">
                                        <p:cTn id="29" dur="30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30" dur="30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51206"/>
                </p:tgtEl>
              </p:cMediaNode>
            </p:audio>
          </p:childTnLst>
        </p:cTn>
      </p:par>
    </p:tnLst>
    <p:bldLst>
      <p:bldP spid="51202" grpId="0" autoUpdateAnimBg="0"/>
      <p:bldP spid="51203" grpId="0" build="p" autoUpdateAnimBg="0" advAuto="6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pPr eaLnBrk="1" hangingPunct="1">
              <a:defRPr/>
            </a:pPr>
            <a:r>
              <a:rPr lang="en-US" smtClean="0"/>
              <a:t>Flow of Electricity</a:t>
            </a:r>
          </a:p>
        </p:txBody>
      </p:sp>
      <p:pic>
        <p:nvPicPr>
          <p:cNvPr id="52227" name="Picture 3"/>
          <p:cNvPicPr>
            <a:picLocks noChangeAspect="1" noChangeArrowheads="1"/>
          </p:cNvPicPr>
          <p:nvPr>
            <p:ph type="clipArt" sz="half" idx="1"/>
          </p:nvPr>
        </p:nvPicPr>
        <p:blipFill>
          <a:blip r:embed="rId3" cstate="print"/>
          <a:srcRect/>
          <a:stretch>
            <a:fillRect/>
          </a:stretch>
        </p:blipFill>
        <p:spPr>
          <a:xfrm>
            <a:off x="1371600" y="1752600"/>
            <a:ext cx="2681288" cy="2895600"/>
          </a:xfrm>
        </p:spPr>
      </p:pic>
      <p:sp>
        <p:nvSpPr>
          <p:cNvPr id="52228" name="Rectangle 4"/>
          <p:cNvSpPr>
            <a:spLocks noGrp="1" noChangeArrowheads="1"/>
          </p:cNvSpPr>
          <p:nvPr>
            <p:ph type="body" sz="half" idx="2"/>
          </p:nvPr>
        </p:nvSpPr>
        <p:spPr>
          <a:xfrm>
            <a:off x="4572000" y="1524000"/>
            <a:ext cx="3810000" cy="3429000"/>
          </a:xfrm>
        </p:spPr>
        <p:txBody>
          <a:bodyPr/>
          <a:lstStyle/>
          <a:p>
            <a:pPr eaLnBrk="1" hangingPunct="1">
              <a:defRPr/>
            </a:pPr>
            <a:r>
              <a:rPr lang="en-US" sz="2800" smtClean="0"/>
              <a:t>The Internet is full of scientific simulations</a:t>
            </a:r>
          </a:p>
          <a:p>
            <a:pPr eaLnBrk="1" hangingPunct="1">
              <a:defRPr/>
            </a:pPr>
            <a:r>
              <a:rPr lang="en-US" sz="2800" smtClean="0"/>
              <a:t>This one allows students to create circuits</a:t>
            </a:r>
          </a:p>
          <a:p>
            <a:pPr eaLnBrk="1" hangingPunct="1">
              <a:buFont typeface="Wingdings" pitchFamily="2" charset="2"/>
              <a:buNone/>
              <a:defRPr/>
            </a:pPr>
            <a:r>
              <a:rPr lang="en-US" sz="2800" smtClean="0"/>
              <a:t>	</a:t>
            </a:r>
            <a:r>
              <a:rPr lang="en-US" sz="2800" smtClean="0">
                <a:hlinkClick r:id="rId4"/>
              </a:rPr>
              <a:t>Electrical Metaphor</a:t>
            </a:r>
            <a:endParaRPr lang="en-US" sz="2800" smtClean="0"/>
          </a:p>
          <a:p>
            <a:pPr eaLnBrk="1" hangingPunct="1">
              <a:buFont typeface="Wingdings" pitchFamily="2" charset="2"/>
              <a:buNone/>
              <a:defRPr/>
            </a:pPr>
            <a:r>
              <a:rPr lang="en-US" sz="2800" smtClean="0"/>
              <a:t>	</a:t>
            </a:r>
            <a:r>
              <a:rPr lang="en-US" sz="2800" smtClean="0">
                <a:hlinkClick r:id="rId5"/>
              </a:rPr>
              <a:t>Circuit Simulation</a:t>
            </a:r>
            <a:endParaRPr lang="en-US" sz="2800" smtClean="0"/>
          </a:p>
        </p:txBody>
      </p:sp>
      <p:sp>
        <p:nvSpPr>
          <p:cNvPr id="24581" name="Text Box 5"/>
          <p:cNvSpPr txBox="1">
            <a:spLocks noChangeArrowheads="1"/>
          </p:cNvSpPr>
          <p:nvPr/>
        </p:nvSpPr>
        <p:spPr bwMode="auto">
          <a:xfrm>
            <a:off x="1219200" y="5105400"/>
            <a:ext cx="6934200" cy="1190625"/>
          </a:xfrm>
          <a:prstGeom prst="rect">
            <a:avLst/>
          </a:prstGeom>
          <a:noFill/>
          <a:ln w="9525">
            <a:noFill/>
            <a:miter lim="800000"/>
            <a:headEnd/>
            <a:tailEnd/>
          </a:ln>
        </p:spPr>
        <p:txBody>
          <a:bodyPr>
            <a:spAutoFit/>
          </a:bodyPr>
          <a:lstStyle/>
          <a:p>
            <a:pPr eaLnBrk="1" hangingPunct="1">
              <a:lnSpc>
                <a:spcPct val="90000"/>
              </a:lnSpc>
              <a:spcBef>
                <a:spcPct val="20000"/>
              </a:spcBef>
            </a:pPr>
            <a:r>
              <a:rPr lang="en-US" sz="2000"/>
              <a:t>The Internet has revolutionized the way we communicate, do business, socialize, and find entertainment. It has transformed work and has pervaded our leisure lives as well. And it has changed the way we educate. </a:t>
            </a:r>
            <a:r>
              <a:rPr lang="en-US" sz="1600"/>
              <a:t>(Ross, Schulz)</a:t>
            </a:r>
            <a:endParaRPr lang="en-US" sz="2000">
              <a:latin typeface="Times New Roman" pitchFamily="18" charset="0"/>
            </a:endParaRPr>
          </a:p>
        </p:txBody>
      </p:sp>
      <p:pic>
        <p:nvPicPr>
          <p:cNvPr id="52230" name="Picture 6">
            <a:hlinkClick r:id="" action="ppaction://media"/>
          </p:cNvPr>
          <p:cNvPicPr>
            <a:picLocks noRot="1" noChangeAspect="1" noChangeArrowheads="1"/>
          </p:cNvPicPr>
          <p:nvPr>
            <a:wavAudioFile r:embed="rId1" name="~PP3185.WAV"/>
          </p:nvPr>
        </p:nvPicPr>
        <p:blipFill>
          <a:blip r:embed="rId6" cstate="print"/>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230"/>
                                        </p:tgtEl>
                                      </p:cBhvr>
                                    </p:cmd>
                                  </p:childTnLst>
                                </p:cTn>
                              </p:par>
                              <p:par>
                                <p:cTn id="7" presetID="2" presetClass="entr" presetSubtype="1" fill="hold" grpId="0" nodeType="withEffect">
                                  <p:stCondLst>
                                    <p:cond delay="1500"/>
                                  </p:stCondLst>
                                  <p:childTnLst>
                                    <p:set>
                                      <p:cBhvr>
                                        <p:cTn id="8" dur="1" fill="hold">
                                          <p:stCondLst>
                                            <p:cond delay="0"/>
                                          </p:stCondLst>
                                        </p:cTn>
                                        <p:tgtEl>
                                          <p:spTgt spid="52226"/>
                                        </p:tgtEl>
                                        <p:attrNameLst>
                                          <p:attrName>style.visibility</p:attrName>
                                        </p:attrNameLst>
                                      </p:cBhvr>
                                      <p:to>
                                        <p:strVal val="visible"/>
                                      </p:to>
                                    </p:set>
                                    <p:anim calcmode="lin" valueType="num">
                                      <p:cBhvr additive="base">
                                        <p:cTn id="9" dur="3000" fill="hold"/>
                                        <p:tgtEl>
                                          <p:spTgt spid="52226"/>
                                        </p:tgtEl>
                                        <p:attrNameLst>
                                          <p:attrName>ppt_x</p:attrName>
                                        </p:attrNameLst>
                                      </p:cBhvr>
                                      <p:tavLst>
                                        <p:tav tm="0">
                                          <p:val>
                                            <p:strVal val="#ppt_x"/>
                                          </p:val>
                                        </p:tav>
                                        <p:tav tm="100000">
                                          <p:val>
                                            <p:strVal val="#ppt_x"/>
                                          </p:val>
                                        </p:tav>
                                      </p:tavLst>
                                    </p:anim>
                                    <p:anim calcmode="lin" valueType="num">
                                      <p:cBhvr additive="base">
                                        <p:cTn id="10" dur="3000" fill="hold"/>
                                        <p:tgtEl>
                                          <p:spTgt spid="52226"/>
                                        </p:tgtEl>
                                        <p:attrNameLst>
                                          <p:attrName>ppt_y</p:attrName>
                                        </p:attrNameLst>
                                      </p:cBhvr>
                                      <p:tavLst>
                                        <p:tav tm="0">
                                          <p:val>
                                            <p:strVal val="0-#ppt_h/2"/>
                                          </p:val>
                                        </p:tav>
                                        <p:tav tm="100000">
                                          <p:val>
                                            <p:strVal val="#ppt_y"/>
                                          </p:val>
                                        </p:tav>
                                      </p:tavLst>
                                    </p:anim>
                                  </p:childTnLst>
                                </p:cTn>
                              </p:par>
                              <p:par>
                                <p:cTn id="11" presetID="2" presetClass="entr" presetSubtype="8" fill="hold" grpId="0" nodeType="withEffect" nodePh="1">
                                  <p:stCondLst>
                                    <p:cond delay="3500"/>
                                  </p:stCondLst>
                                  <p:endCondLst>
                                    <p:cond evt="begin" delay="0">
                                      <p:tn val="11"/>
                                    </p:cond>
                                  </p:end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3000" fill="hold"/>
                                        <p:tgtEl>
                                          <p:spTgt spid="52227"/>
                                        </p:tgtEl>
                                        <p:attrNameLst>
                                          <p:attrName>ppt_x</p:attrName>
                                        </p:attrNameLst>
                                      </p:cBhvr>
                                      <p:tavLst>
                                        <p:tav tm="0">
                                          <p:val>
                                            <p:strVal val="0-#ppt_w/2"/>
                                          </p:val>
                                        </p:tav>
                                        <p:tav tm="100000">
                                          <p:val>
                                            <p:strVal val="#ppt_x"/>
                                          </p:val>
                                        </p:tav>
                                      </p:tavLst>
                                    </p:anim>
                                    <p:anim calcmode="lin" valueType="num">
                                      <p:cBhvr additive="base">
                                        <p:cTn id="14" dur="3000" fill="hold"/>
                                        <p:tgtEl>
                                          <p:spTgt spid="5222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4000"/>
                                  </p:stCondLst>
                                  <p:childTnLst>
                                    <p:set>
                                      <p:cBhvr>
                                        <p:cTn id="16" dur="1" fill="hold">
                                          <p:stCondLst>
                                            <p:cond delay="0"/>
                                          </p:stCondLst>
                                        </p:cTn>
                                        <p:tgtEl>
                                          <p:spTgt spid="52228">
                                            <p:txEl>
                                              <p:pRg st="0" end="0"/>
                                            </p:txEl>
                                          </p:spTgt>
                                        </p:tgtEl>
                                        <p:attrNameLst>
                                          <p:attrName>style.visibility</p:attrName>
                                        </p:attrNameLst>
                                      </p:cBhvr>
                                      <p:to>
                                        <p:strVal val="visible"/>
                                      </p:to>
                                    </p:set>
                                    <p:anim calcmode="lin" valueType="num">
                                      <p:cBhvr additive="base">
                                        <p:cTn id="17" dur="2000" fill="hold"/>
                                        <p:tgtEl>
                                          <p:spTgt spid="52228">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52228">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4000"/>
                                  </p:stCondLst>
                                  <p:childTnLst>
                                    <p:set>
                                      <p:cBhvr>
                                        <p:cTn id="20" dur="1" fill="hold">
                                          <p:stCondLst>
                                            <p:cond delay="0"/>
                                          </p:stCondLst>
                                        </p:cTn>
                                        <p:tgtEl>
                                          <p:spTgt spid="52228">
                                            <p:txEl>
                                              <p:pRg st="1" end="1"/>
                                            </p:txEl>
                                          </p:spTgt>
                                        </p:tgtEl>
                                        <p:attrNameLst>
                                          <p:attrName>style.visibility</p:attrName>
                                        </p:attrNameLst>
                                      </p:cBhvr>
                                      <p:to>
                                        <p:strVal val="visible"/>
                                      </p:to>
                                    </p:set>
                                    <p:anim calcmode="lin" valueType="num">
                                      <p:cBhvr additive="base">
                                        <p:cTn id="21" dur="2000" fill="hold"/>
                                        <p:tgtEl>
                                          <p:spTgt spid="52228">
                                            <p:txEl>
                                              <p:pRg st="1" end="1"/>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52228">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4000"/>
                                  </p:stCondLst>
                                  <p:childTnLst>
                                    <p:set>
                                      <p:cBhvr>
                                        <p:cTn id="24" dur="1" fill="hold">
                                          <p:stCondLst>
                                            <p:cond delay="0"/>
                                          </p:stCondLst>
                                        </p:cTn>
                                        <p:tgtEl>
                                          <p:spTgt spid="52228">
                                            <p:txEl>
                                              <p:pRg st="2" end="2"/>
                                            </p:txEl>
                                          </p:spTgt>
                                        </p:tgtEl>
                                        <p:attrNameLst>
                                          <p:attrName>style.visibility</p:attrName>
                                        </p:attrNameLst>
                                      </p:cBhvr>
                                      <p:to>
                                        <p:strVal val="visible"/>
                                      </p:to>
                                    </p:set>
                                    <p:anim calcmode="lin" valueType="num">
                                      <p:cBhvr additive="base">
                                        <p:cTn id="25" dur="2000" fill="hold"/>
                                        <p:tgtEl>
                                          <p:spTgt spid="52228">
                                            <p:txEl>
                                              <p:pRg st="2" end="2"/>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52228">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4000"/>
                                  </p:stCondLst>
                                  <p:childTnLst>
                                    <p:set>
                                      <p:cBhvr>
                                        <p:cTn id="28" dur="1" fill="hold">
                                          <p:stCondLst>
                                            <p:cond delay="0"/>
                                          </p:stCondLst>
                                        </p:cTn>
                                        <p:tgtEl>
                                          <p:spTgt spid="52228">
                                            <p:txEl>
                                              <p:pRg st="3" end="3"/>
                                            </p:txEl>
                                          </p:spTgt>
                                        </p:tgtEl>
                                        <p:attrNameLst>
                                          <p:attrName>style.visibility</p:attrName>
                                        </p:attrNameLst>
                                      </p:cBhvr>
                                      <p:to>
                                        <p:strVal val="visible"/>
                                      </p:to>
                                    </p:set>
                                    <p:anim calcmode="lin" valueType="num">
                                      <p:cBhvr additive="base">
                                        <p:cTn id="29" dur="2000" fill="hold"/>
                                        <p:tgtEl>
                                          <p:spTgt spid="52228">
                                            <p:txEl>
                                              <p:pRg st="3" end="3"/>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5222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52230"/>
                </p:tgtEl>
              </p:cMediaNode>
            </p:audio>
          </p:childTnLst>
        </p:cTn>
      </p:par>
    </p:tnLst>
    <p:bldLst>
      <p:bldP spid="52226" grpId="0" autoUpdateAnimBg="0"/>
      <p:bldP spid="52227" grpId="0" autoUpdateAnimBg="0"/>
      <p:bldP spid="52228" grpId="0" build="p" autoUpdateAnimBg="0" advAuto="6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ist2_2056780_finger_pointing"/>
          <p:cNvPicPr>
            <a:picLocks noChangeAspect="1" noChangeArrowheads="1"/>
          </p:cNvPicPr>
          <p:nvPr/>
        </p:nvPicPr>
        <p:blipFill>
          <a:blip r:embed="rId4" cstate="print"/>
          <a:srcRect/>
          <a:stretch>
            <a:fillRect/>
          </a:stretch>
        </p:blipFill>
        <p:spPr bwMode="auto">
          <a:xfrm>
            <a:off x="2819400" y="1600200"/>
            <a:ext cx="3371850" cy="3619500"/>
          </a:xfrm>
          <a:prstGeom prst="rect">
            <a:avLst/>
          </a:prstGeom>
          <a:solidFill>
            <a:srgbClr val="333399"/>
          </a:solidFill>
          <a:ln w="9525">
            <a:noFill/>
            <a:miter lim="800000"/>
            <a:headEnd/>
            <a:tailEnd/>
          </a:ln>
        </p:spPr>
      </p:pic>
      <p:sp>
        <p:nvSpPr>
          <p:cNvPr id="41986" name="Rectangle 2"/>
          <p:cNvSpPr>
            <a:spLocks noGrp="1" noChangeArrowheads="1"/>
          </p:cNvSpPr>
          <p:nvPr>
            <p:ph type="title"/>
          </p:nvPr>
        </p:nvSpPr>
        <p:spPr/>
        <p:txBody>
          <a:bodyPr/>
          <a:lstStyle/>
          <a:p>
            <a:pPr eaLnBrk="1" hangingPunct="1">
              <a:defRPr/>
            </a:pPr>
            <a:endParaRPr lang="en-US" smtClean="0"/>
          </a:p>
        </p:txBody>
      </p:sp>
      <p:sp>
        <p:nvSpPr>
          <p:cNvPr id="41990" name="Text Box 6"/>
          <p:cNvSpPr txBox="1">
            <a:spLocks noChangeArrowheads="1"/>
          </p:cNvSpPr>
          <p:nvPr/>
        </p:nvSpPr>
        <p:spPr bwMode="auto">
          <a:xfrm>
            <a:off x="990600" y="2209800"/>
            <a:ext cx="7239000" cy="3268663"/>
          </a:xfrm>
          <a:prstGeom prst="rect">
            <a:avLst/>
          </a:prstGeom>
          <a:noFill/>
          <a:ln w="9525">
            <a:noFill/>
            <a:miter lim="800000"/>
            <a:headEnd/>
            <a:tailEnd/>
          </a:ln>
        </p:spPr>
        <p:txBody>
          <a:bodyPr>
            <a:spAutoFit/>
          </a:bodyPr>
          <a:lstStyle/>
          <a:p>
            <a:pPr algn="ctr">
              <a:spcBef>
                <a:spcPct val="50000"/>
              </a:spcBef>
            </a:pPr>
            <a:r>
              <a:rPr lang="en-US" sz="2800"/>
              <a:t>wilso559@msu.edu </a:t>
            </a:r>
          </a:p>
          <a:p>
            <a:pPr algn="ctr">
              <a:spcBef>
                <a:spcPct val="50000"/>
              </a:spcBef>
            </a:pPr>
            <a:r>
              <a:rPr lang="en-US" sz="2800"/>
              <a:t>pleasan8@msu.edu </a:t>
            </a:r>
          </a:p>
          <a:p>
            <a:pPr algn="ctr">
              <a:spcBef>
                <a:spcPct val="50000"/>
              </a:spcBef>
            </a:pPr>
            <a:r>
              <a:rPr lang="en-US" sz="2800"/>
              <a:t>lrishjen@msu.edu </a:t>
            </a:r>
          </a:p>
          <a:p>
            <a:pPr algn="ctr">
              <a:spcBef>
                <a:spcPct val="50000"/>
              </a:spcBef>
            </a:pPr>
            <a:r>
              <a:rPr lang="en-US" sz="2800"/>
              <a:t>acresco1@msu.edu</a:t>
            </a:r>
            <a:r>
              <a:rPr lang="en-US"/>
              <a:t> </a:t>
            </a:r>
          </a:p>
          <a:p>
            <a:pPr>
              <a:spcBef>
                <a:spcPct val="50000"/>
              </a:spcBef>
            </a:pPr>
            <a:endParaRPr lang="en-US"/>
          </a:p>
          <a:p>
            <a:pPr>
              <a:spcBef>
                <a:spcPct val="50000"/>
              </a:spcBef>
            </a:pPr>
            <a:endParaRPr lang="en-US"/>
          </a:p>
        </p:txBody>
      </p:sp>
      <p:pic>
        <p:nvPicPr>
          <p:cNvPr id="41992" name="Picture 8">
            <a:hlinkClick r:id="" action="ppaction://media"/>
          </p:cNvPr>
          <p:cNvPicPr>
            <a:picLocks noRot="1" noChangeAspect="1" noChangeArrowheads="1"/>
          </p:cNvPicPr>
          <p:nvPr>
            <a:wavAudioFile r:embed="rId2" name="~PP3393.WAV"/>
          </p:nvPr>
        </p:nvPicPr>
        <p:blipFill>
          <a:blip r:embed="rId5"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992"/>
                                        </p:tgtEl>
                                      </p:cBhvr>
                                    </p:cmd>
                                  </p:childTnLst>
                                </p:cTn>
                              </p:par>
                              <p:par>
                                <p:cTn id="7" presetID="3" presetClass="entr" presetSubtype="10" fill="hold" nodeType="withEffect">
                                  <p:stCondLst>
                                    <p:cond delay="0"/>
                                  </p:stCondLst>
                                  <p:childTnLst>
                                    <p:set>
                                      <p:cBhvr>
                                        <p:cTn id="8" dur="1" fill="hold">
                                          <p:stCondLst>
                                            <p:cond delay="0"/>
                                          </p:stCondLst>
                                        </p:cTn>
                                        <p:tgtEl>
                                          <p:spTgt spid="41989"/>
                                        </p:tgtEl>
                                        <p:attrNameLst>
                                          <p:attrName>style.visibility</p:attrName>
                                        </p:attrNameLst>
                                      </p:cBhvr>
                                      <p:to>
                                        <p:strVal val="visible"/>
                                      </p:to>
                                    </p:set>
                                    <p:animEffect transition="in" filter="blinds(horizontal)">
                                      <p:cBhvr>
                                        <p:cTn id="9" dur="3000"/>
                                        <p:tgtEl>
                                          <p:spTgt spid="41989"/>
                                        </p:tgtEl>
                                      </p:cBhvr>
                                    </p:animEffect>
                                  </p:childTnLst>
                                </p:cTn>
                              </p:par>
                            </p:childTnLst>
                          </p:cTn>
                        </p:par>
                        <p:par>
                          <p:cTn id="10" fill="hold">
                            <p:stCondLst>
                              <p:cond delay="3000"/>
                            </p:stCondLst>
                            <p:childTnLst>
                              <p:par>
                                <p:cTn id="11" presetID="3" presetClass="exit" presetSubtype="10" fill="hold" nodeType="afterEffect">
                                  <p:stCondLst>
                                    <p:cond delay="2000"/>
                                  </p:stCondLst>
                                  <p:childTnLst>
                                    <p:animEffect transition="out" filter="blinds(horizontal)">
                                      <p:cBhvr>
                                        <p:cTn id="12" dur="500"/>
                                        <p:tgtEl>
                                          <p:spTgt spid="41989"/>
                                        </p:tgtEl>
                                      </p:cBhvr>
                                    </p:animEffect>
                                    <p:set>
                                      <p:cBhvr>
                                        <p:cTn id="13" dur="1" fill="hold">
                                          <p:stCondLst>
                                            <p:cond delay="499"/>
                                          </p:stCondLst>
                                        </p:cTn>
                                        <p:tgtEl>
                                          <p:spTgt spid="4198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41990"/>
                                        </p:tgtEl>
                                        <p:attrNameLst>
                                          <p:attrName>style.visibility</p:attrName>
                                        </p:attrNameLst>
                                      </p:cBhvr>
                                      <p:to>
                                        <p:strVal val="visible"/>
                                      </p:to>
                                    </p:set>
                                    <p:animEffect transition="in" filter="plus(in)">
                                      <p:cBhvr>
                                        <p:cTn id="18"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9" fill="hold" display="0">
                  <p:stCondLst>
                    <p:cond delay="indefinite"/>
                  </p:stCondLst>
                  <p:endCondLst>
                    <p:cond evt="onPrev" delay="0">
                      <p:tgtEl>
                        <p:sldTgt/>
                      </p:tgtEl>
                    </p:cond>
                    <p:cond evt="onStopAudio" delay="0">
                      <p:tgtEl>
                        <p:sldTgt/>
                      </p:tgtEl>
                    </p:cond>
                  </p:endCondLst>
                </p:cTn>
                <p:tgtEl>
                  <p:spTgt spid="41992"/>
                </p:tgtEl>
              </p:cMediaNode>
            </p:audio>
          </p:childTnLst>
        </p:cTn>
      </p:par>
    </p:tnLst>
    <p:bldLst>
      <p:bldP spid="419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Bibliography</a:t>
            </a:r>
          </a:p>
        </p:txBody>
      </p:sp>
      <p:sp>
        <p:nvSpPr>
          <p:cNvPr id="35843" name="Rectangle 3"/>
          <p:cNvSpPr>
            <a:spLocks noGrp="1" noChangeArrowheads="1"/>
          </p:cNvSpPr>
          <p:nvPr>
            <p:ph type="body" idx="1"/>
          </p:nvPr>
        </p:nvSpPr>
        <p:spPr/>
        <p:txBody>
          <a:bodyPr/>
          <a:lstStyle/>
          <a:p>
            <a:pPr eaLnBrk="1" hangingPunct="1">
              <a:lnSpc>
                <a:spcPct val="90000"/>
              </a:lnSpc>
              <a:defRPr/>
            </a:pPr>
            <a:r>
              <a:rPr lang="en-US" sz="1800" smtClean="0">
                <a:cs typeface="Times New Roman" pitchFamily="18" charset="0"/>
              </a:rPr>
              <a:t>PhET, 2007, </a:t>
            </a:r>
            <a:r>
              <a:rPr lang="en-US" sz="1800" smtClean="0">
                <a:cs typeface="Times New Roman" pitchFamily="18" charset="0"/>
                <a:hlinkClick r:id="rId2"/>
              </a:rPr>
              <a:t>http://phet.colorado.edu/new/simulations/sims.php?sim=Circuit_Construction_Kit_DC_Only</a:t>
            </a:r>
            <a:r>
              <a:rPr lang="en-US" sz="1800" smtClean="0">
                <a:cs typeface="Times New Roman" pitchFamily="18" charset="0"/>
              </a:rPr>
              <a:t> </a:t>
            </a:r>
          </a:p>
          <a:p>
            <a:pPr eaLnBrk="1" hangingPunct="1">
              <a:lnSpc>
                <a:spcPct val="90000"/>
              </a:lnSpc>
              <a:defRPr/>
            </a:pPr>
            <a:r>
              <a:rPr lang="en-US" sz="1800" smtClean="0">
                <a:cs typeface="Times New Roman" pitchFamily="18" charset="0"/>
              </a:rPr>
              <a:t>Electric-Metaphor, 2007, </a:t>
            </a:r>
            <a:r>
              <a:rPr lang="en-US" sz="1800" smtClean="0">
                <a:cs typeface="Times New Roman" pitchFamily="18" charset="0"/>
                <a:hlinkClick r:id="rId3"/>
              </a:rPr>
              <a:t>http://www.rattlesnake.com/notions/electric-metaphor.html</a:t>
            </a:r>
            <a:r>
              <a:rPr lang="en-US" sz="1800" smtClean="0">
                <a:cs typeface="Times New Roman" pitchFamily="18" charset="0"/>
              </a:rPr>
              <a:t> </a:t>
            </a:r>
          </a:p>
          <a:p>
            <a:pPr eaLnBrk="1" hangingPunct="1">
              <a:lnSpc>
                <a:spcPct val="90000"/>
              </a:lnSpc>
              <a:defRPr/>
            </a:pPr>
            <a:r>
              <a:rPr lang="en-US" sz="1800" smtClean="0">
                <a:cs typeface="Times New Roman" pitchFamily="18" charset="0"/>
              </a:rPr>
              <a:t>Impossible Fraction Mission, 2006, </a:t>
            </a:r>
            <a:r>
              <a:rPr lang="en-US" sz="1800" smtClean="0">
                <a:cs typeface="Times New Roman" pitchFamily="18" charset="0"/>
                <a:hlinkClick r:id="rId4"/>
              </a:rPr>
              <a:t>http://usiweb.usi.edu/students/gradstudents/j_k_l/kleinknecht_s/portfolio/Educ%20565%20Comp/fractions%20webquest.html</a:t>
            </a:r>
            <a:r>
              <a:rPr lang="en-US" sz="1800" smtClean="0">
                <a:cs typeface="Times New Roman" pitchFamily="18" charset="0"/>
              </a:rPr>
              <a:t> </a:t>
            </a:r>
          </a:p>
          <a:p>
            <a:pPr eaLnBrk="1" hangingPunct="1">
              <a:lnSpc>
                <a:spcPct val="90000"/>
              </a:lnSpc>
              <a:defRPr/>
            </a:pPr>
            <a:r>
              <a:rPr lang="en-US" sz="1800" smtClean="0">
                <a:cs typeface="Times New Roman" pitchFamily="18" charset="0"/>
              </a:rPr>
              <a:t>Glencoe McGraw-Hill Online. </a:t>
            </a:r>
            <a:r>
              <a:rPr lang="en-US" sz="1800" u="sng" smtClean="0">
                <a:cs typeface="Times New Roman" pitchFamily="18" charset="0"/>
              </a:rPr>
              <a:t>Keeping Your Cutting Edge: Methodology and Research to Take to Your Classroom</a:t>
            </a:r>
            <a:r>
              <a:rPr lang="en-US" sz="1800" smtClean="0">
                <a:cs typeface="Times New Roman" pitchFamily="18" charset="0"/>
              </a:rPr>
              <a:t>, 2006 </a:t>
            </a:r>
            <a:r>
              <a:rPr lang="en-US" sz="1800" smtClean="0">
                <a:cs typeface="Times New Roman" pitchFamily="18" charset="0"/>
                <a:hlinkClick r:id="rId5"/>
              </a:rPr>
              <a:t>http://www.glencoe.com/ps/computered/article.php4?articleId=418&amp;modId=3</a:t>
            </a:r>
            <a:r>
              <a:rPr lang="en-US" sz="1800" smtClean="0">
                <a:cs typeface="Times New Roman" pitchFamily="18" charset="0"/>
              </a:rPr>
              <a:t> </a:t>
            </a:r>
          </a:p>
          <a:p>
            <a:pPr eaLnBrk="1" hangingPunct="1">
              <a:lnSpc>
                <a:spcPct val="90000"/>
              </a:lnSpc>
              <a:defRPr/>
            </a:pPr>
            <a:r>
              <a:rPr lang="en-US" sz="1800" smtClean="0">
                <a:cs typeface="Times New Roman" pitchFamily="18" charset="0"/>
              </a:rPr>
              <a:t>Ross, Schulz. </a:t>
            </a:r>
            <a:r>
              <a:rPr lang="en-US" sz="1800" u="sng" smtClean="0">
                <a:cs typeface="Times New Roman" pitchFamily="18" charset="0"/>
              </a:rPr>
              <a:t>Using the World Wide Web to Accommodate Diverse Learning Styles,</a:t>
            </a:r>
            <a:r>
              <a:rPr lang="en-US" sz="1800" smtClean="0">
                <a:cs typeface="Times New Roman" pitchFamily="18" charset="0"/>
              </a:rPr>
              <a:t> College Teaching, Vol. 47, 1999</a:t>
            </a:r>
          </a:p>
          <a:p>
            <a:pPr eaLnBrk="1" hangingPunct="1">
              <a:lnSpc>
                <a:spcPct val="90000"/>
              </a:lnSpc>
              <a:defRPr/>
            </a:pPr>
            <a:r>
              <a:rPr lang="en-US" sz="1800" smtClean="0">
                <a:cs typeface="Times New Roman" pitchFamily="18" charset="0"/>
              </a:rPr>
              <a:t>Wise. </a:t>
            </a:r>
            <a:r>
              <a:rPr lang="en-US" sz="1800" u="sng" smtClean="0">
                <a:cs typeface="Times New Roman" pitchFamily="18" charset="0"/>
              </a:rPr>
              <a:t>Integrating Computers and Science Inquiry: The C4E Model,</a:t>
            </a:r>
            <a:r>
              <a:rPr lang="en-US" sz="1800" smtClean="0">
                <a:cs typeface="Times New Roman" pitchFamily="18" charset="0"/>
              </a:rPr>
              <a:t> 2005 </a:t>
            </a:r>
            <a:r>
              <a:rPr lang="en-US" sz="1800" smtClean="0">
                <a:cs typeface="Times New Roman" pitchFamily="18" charset="0"/>
                <a:hlinkClick r:id="rId6"/>
              </a:rPr>
              <a:t>http://www.techlearning.com/showArticle.php?articleID=161500470</a:t>
            </a:r>
            <a:r>
              <a:rPr lang="en-US" sz="1800" smtClean="0">
                <a:cs typeface="Times New Roman" pitchFamily="18" charset="0"/>
              </a:rPr>
              <a:t> </a:t>
            </a:r>
          </a:p>
        </p:txBody>
      </p:sp>
    </p:spTree>
  </p:cSld>
  <p:clrMapOvr>
    <a:masterClrMapping/>
  </p:clrMapOvr>
  <p:transition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Today…</a:t>
            </a:r>
          </a:p>
        </p:txBody>
      </p:sp>
      <p:sp>
        <p:nvSpPr>
          <p:cNvPr id="45059" name="Rectangle 3"/>
          <p:cNvSpPr>
            <a:spLocks noGrp="1" noChangeArrowheads="1"/>
          </p:cNvSpPr>
          <p:nvPr>
            <p:ph type="body" idx="1"/>
          </p:nvPr>
        </p:nvSpPr>
        <p:spPr/>
        <p:txBody>
          <a:bodyPr/>
          <a:lstStyle/>
          <a:p>
            <a:pPr algn="ctr" eaLnBrk="1" hangingPunct="1">
              <a:defRPr/>
            </a:pPr>
            <a:r>
              <a:rPr lang="en-US" smtClean="0"/>
              <a:t>Traditional teaching</a:t>
            </a:r>
          </a:p>
          <a:p>
            <a:pPr algn="ctr" eaLnBrk="1" hangingPunct="1">
              <a:defRPr/>
            </a:pPr>
            <a:r>
              <a:rPr lang="en-US" smtClean="0"/>
              <a:t>Project based teaching</a:t>
            </a:r>
          </a:p>
          <a:p>
            <a:pPr algn="ctr" eaLnBrk="1" hangingPunct="1">
              <a:defRPr/>
            </a:pPr>
            <a:r>
              <a:rPr lang="en-US" smtClean="0"/>
              <a:t>Idea based teaching</a:t>
            </a:r>
          </a:p>
        </p:txBody>
      </p:sp>
      <p:pic>
        <p:nvPicPr>
          <p:cNvPr id="45060" name="Picture 4">
            <a:hlinkClick r:id="" action="ppaction://media"/>
          </p:cNvPr>
          <p:cNvPicPr>
            <a:picLocks noRot="1" noChangeAspect="1" noChangeArrowheads="1"/>
          </p:cNvPicPr>
          <p:nvPr>
            <a:wavAudioFile r:embed="rId2" name="~PP911.WAV"/>
          </p:nvPr>
        </p:nvPicPr>
        <p:blipFill>
          <a:blip r:embed="rId4" cstate="print"/>
          <a:srcRect/>
          <a:stretch>
            <a:fillRect/>
          </a:stretch>
        </p:blipFill>
        <p:spPr bwMode="auto">
          <a:xfrm>
            <a:off x="8696325" y="6410325"/>
            <a:ext cx="304800" cy="304800"/>
          </a:xfrm>
          <a:prstGeom prst="rect">
            <a:avLst/>
          </a:prstGeom>
          <a:noFill/>
          <a:ln w="9525">
            <a:noFill/>
            <a:miter lim="800000"/>
            <a:headEnd/>
            <a:tailEnd/>
          </a:ln>
        </p:spPr>
      </p:pic>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060"/>
                                        </p:tgtEl>
                                      </p:cBhvr>
                                    </p:cmd>
                                  </p:childTnLst>
                                </p:cTn>
                              </p:par>
                              <p:par>
                                <p:cTn id="7" presetID="29" presetClass="entr" presetSubtype="0" fill="hold" nodeType="withEffect">
                                  <p:stCondLst>
                                    <p:cond delay="2000"/>
                                  </p:stCondLst>
                                  <p:childTnLst>
                                    <p:set>
                                      <p:cBhvr>
                                        <p:cTn id="8" dur="1" fill="hold">
                                          <p:stCondLst>
                                            <p:cond delay="0"/>
                                          </p:stCondLst>
                                        </p:cTn>
                                        <p:tgtEl>
                                          <p:spTgt spid="45059">
                                            <p:txEl>
                                              <p:pRg st="0" end="0"/>
                                            </p:txEl>
                                          </p:spTgt>
                                        </p:tgtEl>
                                        <p:attrNameLst>
                                          <p:attrName>style.visibility</p:attrName>
                                        </p:attrNameLst>
                                      </p:cBhvr>
                                      <p:to>
                                        <p:strVal val="visible"/>
                                      </p:to>
                                    </p:set>
                                    <p:anim calcmode="lin" valueType="num">
                                      <p:cBhvr>
                                        <p:cTn id="9" dur="10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50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1" dur="1000"/>
                                        <p:tgtEl>
                                          <p:spTgt spid="45059">
                                            <p:txEl>
                                              <p:pRg st="0" end="0"/>
                                            </p:txEl>
                                          </p:spTgt>
                                        </p:tgtEl>
                                      </p:cBhvr>
                                    </p:animEffect>
                                  </p:childTnLst>
                                </p:cTn>
                              </p:par>
                            </p:childTnLst>
                          </p:cTn>
                        </p:par>
                        <p:par>
                          <p:cTn id="12" fill="hold">
                            <p:stCondLst>
                              <p:cond delay="3000"/>
                            </p:stCondLst>
                            <p:childTnLst>
                              <p:par>
                                <p:cTn id="13" presetID="29" presetClass="entr" presetSubtype="0" fill="hold" nodeType="afterEffect">
                                  <p:stCondLst>
                                    <p:cond delay="1000"/>
                                  </p:stCondLst>
                                  <p:childTnLst>
                                    <p:set>
                                      <p:cBhvr>
                                        <p:cTn id="14" dur="1" fill="hold">
                                          <p:stCondLst>
                                            <p:cond delay="0"/>
                                          </p:stCondLst>
                                        </p:cTn>
                                        <p:tgtEl>
                                          <p:spTgt spid="45059">
                                            <p:txEl>
                                              <p:pRg st="1" end="1"/>
                                            </p:txEl>
                                          </p:spTgt>
                                        </p:tgtEl>
                                        <p:attrNameLst>
                                          <p:attrName>style.visibility</p:attrName>
                                        </p:attrNameLst>
                                      </p:cBhvr>
                                      <p:to>
                                        <p:strVal val="visible"/>
                                      </p:to>
                                    </p:set>
                                    <p:anim calcmode="lin" valueType="num">
                                      <p:cBhvr>
                                        <p:cTn id="15" dur="1000" fill="hold"/>
                                        <p:tgtEl>
                                          <p:spTgt spid="45059">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5059">
                                            <p:txEl>
                                              <p:pRg st="1" end="1"/>
                                            </p:txEl>
                                          </p:spTgt>
                                        </p:tgtEl>
                                      </p:cBhvr>
                                    </p:animEffect>
                                  </p:childTnLst>
                                </p:cTn>
                              </p:par>
                            </p:childTnLst>
                          </p:cTn>
                        </p:par>
                        <p:par>
                          <p:cTn id="18" fill="hold">
                            <p:stCondLst>
                              <p:cond delay="5000"/>
                            </p:stCondLst>
                            <p:childTnLst>
                              <p:par>
                                <p:cTn id="19" presetID="29" presetClass="entr" presetSubtype="0" fill="hold" nodeType="afterEffect">
                                  <p:stCondLst>
                                    <p:cond delay="500"/>
                                  </p:stCondLst>
                                  <p:childTnLst>
                                    <p:set>
                                      <p:cBhvr>
                                        <p:cTn id="20" dur="1" fill="hold">
                                          <p:stCondLst>
                                            <p:cond delay="0"/>
                                          </p:stCondLst>
                                        </p:cTn>
                                        <p:tgtEl>
                                          <p:spTgt spid="45059">
                                            <p:txEl>
                                              <p:pRg st="2" end="2"/>
                                            </p:txEl>
                                          </p:spTgt>
                                        </p:tgtEl>
                                        <p:attrNameLst>
                                          <p:attrName>style.visibility</p:attrName>
                                        </p:attrNameLst>
                                      </p:cBhvr>
                                      <p:to>
                                        <p:strVal val="visible"/>
                                      </p:to>
                                    </p:set>
                                    <p:anim calcmode="lin" valueType="num">
                                      <p:cBhvr>
                                        <p:cTn id="21" dur="1000" fill="hold"/>
                                        <p:tgtEl>
                                          <p:spTgt spid="4505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505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4" fill="hold" display="0">
                  <p:stCondLst>
                    <p:cond delay="indefinite"/>
                  </p:stCondLst>
                  <p:endCondLst>
                    <p:cond evt="onPrev" delay="0">
                      <p:tgtEl>
                        <p:sldTgt/>
                      </p:tgtEl>
                    </p:cond>
                    <p:cond evt="onStopAudio" delay="0">
                      <p:tgtEl>
                        <p:sldTgt/>
                      </p:tgtEl>
                    </p:cond>
                  </p:endCondLst>
                </p:cTn>
                <p:tgtEl>
                  <p:spTgt spid="4506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otherboard"/>
          <p:cNvPicPr>
            <a:picLocks noChangeAspect="1" noChangeArrowheads="1"/>
          </p:cNvPicPr>
          <p:nvPr/>
        </p:nvPicPr>
        <p:blipFill>
          <a:blip r:embed="rId3" cstate="print"/>
          <a:srcRect/>
          <a:stretch>
            <a:fillRect/>
          </a:stretch>
        </p:blipFill>
        <p:spPr bwMode="auto">
          <a:xfrm>
            <a:off x="5113338" y="3160713"/>
            <a:ext cx="4030662" cy="3697287"/>
          </a:xfrm>
          <a:prstGeom prst="rect">
            <a:avLst/>
          </a:prstGeom>
          <a:noFill/>
          <a:ln w="9525">
            <a:noFill/>
            <a:miter lim="800000"/>
            <a:headEnd/>
            <a:tailEnd/>
          </a:ln>
        </p:spPr>
      </p:pic>
      <p:sp>
        <p:nvSpPr>
          <p:cNvPr id="11267" name="Rectangle 3"/>
          <p:cNvSpPr>
            <a:spLocks noGrp="1" noChangeArrowheads="1"/>
          </p:cNvSpPr>
          <p:nvPr>
            <p:ph type="ctrTitle"/>
          </p:nvPr>
        </p:nvSpPr>
        <p:spPr>
          <a:xfrm>
            <a:off x="228600" y="0"/>
            <a:ext cx="8229600" cy="1676400"/>
          </a:xfrm>
        </p:spPr>
        <p:txBody>
          <a:bodyPr/>
          <a:lstStyle/>
          <a:p>
            <a:pPr eaLnBrk="1" hangingPunct="1">
              <a:defRPr/>
            </a:pPr>
            <a:r>
              <a:rPr lang="en-US" smtClean="0"/>
              <a:t>Teaching with technology</a:t>
            </a:r>
          </a:p>
        </p:txBody>
      </p:sp>
      <p:sp>
        <p:nvSpPr>
          <p:cNvPr id="11268" name="Rectangle 4"/>
          <p:cNvSpPr>
            <a:spLocks noGrp="1" noChangeArrowheads="1"/>
          </p:cNvSpPr>
          <p:nvPr>
            <p:ph type="subTitle" idx="1"/>
          </p:nvPr>
        </p:nvSpPr>
        <p:spPr>
          <a:xfrm>
            <a:off x="457200" y="2362200"/>
            <a:ext cx="7315200" cy="914400"/>
          </a:xfrm>
        </p:spPr>
        <p:txBody>
          <a:bodyPr/>
          <a:lstStyle/>
          <a:p>
            <a:pPr eaLnBrk="1" hangingPunct="1">
              <a:defRPr/>
            </a:pPr>
            <a:r>
              <a:rPr lang="en-US" smtClean="0"/>
              <a:t>Didactic method – content presentation</a:t>
            </a:r>
          </a:p>
          <a:p>
            <a:pPr eaLnBrk="1" hangingPunct="1">
              <a:defRPr/>
            </a:pPr>
            <a:endParaRPr lang="en-US" smtClean="0"/>
          </a:p>
          <a:p>
            <a:pPr eaLnBrk="1" hangingPunct="1">
              <a:defRPr/>
            </a:pPr>
            <a:endParaRPr lang="en-US" smtClean="0"/>
          </a:p>
          <a:p>
            <a:pPr eaLnBrk="1" hangingPunct="1">
              <a:defRPr/>
            </a:pPr>
            <a:endParaRPr lang="en-US" smtClean="0"/>
          </a:p>
        </p:txBody>
      </p:sp>
      <p:graphicFrame>
        <p:nvGraphicFramePr>
          <p:cNvPr id="11269" name="Group 5"/>
          <p:cNvGraphicFramePr>
            <a:graphicFrameLocks noGrp="1"/>
          </p:cNvGraphicFramePr>
          <p:nvPr/>
        </p:nvGraphicFramePr>
        <p:xfrm>
          <a:off x="1524000" y="3200400"/>
          <a:ext cx="6096000" cy="2260600"/>
        </p:xfrm>
        <a:graphic>
          <a:graphicData uri="http://schemas.openxmlformats.org/drawingml/2006/table">
            <a:tbl>
              <a:tblPr/>
              <a:tblGrid>
                <a:gridCol w="6096000"/>
              </a:tblGrid>
              <a:tr h="2260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v"/>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Word documents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v"/>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PowerPoint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v"/>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Podcasts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v"/>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United Streaming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75" name="Picture 11">
            <a:hlinkClick r:id="" action="ppaction://media"/>
          </p:cNvPr>
          <p:cNvPicPr>
            <a:picLocks noRot="1" noChangeAspect="1" noChangeArrowheads="1"/>
          </p:cNvPicPr>
          <p:nvPr>
            <a:wavAudioFile r:embed="rId1" name="Recorded Sound"/>
          </p:nvPr>
        </p:nvPicPr>
        <p:blipFill>
          <a:blip r:embed="rId4" cstate="print"/>
          <a:srcRect/>
          <a:stretch>
            <a:fillRect/>
          </a:stretch>
        </p:blipFill>
        <p:spPr bwMode="auto">
          <a:xfrm>
            <a:off x="533400" y="58674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2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127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Word Documents</a:t>
            </a:r>
          </a:p>
        </p:txBody>
      </p:sp>
      <p:sp>
        <p:nvSpPr>
          <p:cNvPr id="12291" name="Rectangle 3"/>
          <p:cNvSpPr>
            <a:spLocks noGrp="1" noChangeArrowheads="1"/>
          </p:cNvSpPr>
          <p:nvPr>
            <p:ph type="body" idx="1"/>
          </p:nvPr>
        </p:nvSpPr>
        <p:spPr/>
        <p:txBody>
          <a:bodyPr/>
          <a:lstStyle/>
          <a:p>
            <a:pPr eaLnBrk="1" hangingPunct="1">
              <a:defRPr/>
            </a:pPr>
            <a:r>
              <a:rPr lang="en-US" smtClean="0"/>
              <a:t>Outline</a:t>
            </a:r>
          </a:p>
          <a:p>
            <a:pPr lvl="1" eaLnBrk="1" hangingPunct="1">
              <a:defRPr/>
            </a:pPr>
            <a:r>
              <a:rPr lang="en-US" smtClean="0"/>
              <a:t>Scaffold</a:t>
            </a:r>
          </a:p>
          <a:p>
            <a:pPr lvl="1" eaLnBrk="1" hangingPunct="1">
              <a:defRPr/>
            </a:pPr>
            <a:r>
              <a:rPr lang="en-US" smtClean="0"/>
              <a:t>Student collaboratation</a:t>
            </a:r>
          </a:p>
          <a:p>
            <a:pPr eaLnBrk="1" hangingPunct="1">
              <a:defRPr/>
            </a:pPr>
            <a:r>
              <a:rPr lang="en-US" smtClean="0"/>
              <a:t>Word documents to work with other technology</a:t>
            </a:r>
          </a:p>
        </p:txBody>
      </p:sp>
      <p:pic>
        <p:nvPicPr>
          <p:cNvPr id="12292" name="Picture 4">
            <a:hlinkClick r:id="" action="ppaction://media"/>
          </p:cNvPr>
          <p:cNvPicPr>
            <a:picLocks noRot="1" noChangeAspect="1" noChangeArrowheads="1"/>
          </p:cNvPicPr>
          <p:nvPr>
            <a:wavAudioFile r:embed="rId1" name="Recorded Sound"/>
          </p:nvPr>
        </p:nvPicPr>
        <p:blipFill>
          <a:blip r:embed="rId3" cstate="print"/>
          <a:srcRect/>
          <a:stretch>
            <a:fillRect/>
          </a:stretch>
        </p:blipFill>
        <p:spPr bwMode="auto">
          <a:xfrm>
            <a:off x="685800" y="5715000"/>
            <a:ext cx="304800" cy="304800"/>
          </a:xfrm>
          <a:prstGeom prst="rect">
            <a:avLst/>
          </a:prstGeom>
          <a:noFill/>
          <a:ln w="9525">
            <a:noFill/>
            <a:miter lim="800000"/>
            <a:headEnd/>
            <a:tailEnd/>
          </a:ln>
        </p:spPr>
      </p:pic>
      <p:pic>
        <p:nvPicPr>
          <p:cNvPr id="7173" name="Picture 5" descr="computer success"/>
          <p:cNvPicPr>
            <a:picLocks noChangeAspect="1" noChangeArrowheads="1"/>
          </p:cNvPicPr>
          <p:nvPr/>
        </p:nvPicPr>
        <p:blipFill>
          <a:blip r:embed="rId4" cstate="print"/>
          <a:srcRect/>
          <a:stretch>
            <a:fillRect/>
          </a:stretch>
        </p:blipFill>
        <p:spPr bwMode="auto">
          <a:xfrm>
            <a:off x="6096000" y="3916363"/>
            <a:ext cx="2914650" cy="2808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46000" fill="hold"/>
                                        <p:tgtEl>
                                          <p:spTgt spid="122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9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ddicted-powerpoint"/>
          <p:cNvPicPr>
            <a:picLocks noChangeAspect="1" noChangeArrowheads="1"/>
          </p:cNvPicPr>
          <p:nvPr/>
        </p:nvPicPr>
        <p:blipFill>
          <a:blip r:embed="rId3" cstate="print"/>
          <a:srcRect/>
          <a:stretch>
            <a:fillRect/>
          </a:stretch>
        </p:blipFill>
        <p:spPr bwMode="auto">
          <a:xfrm>
            <a:off x="5486400" y="4114800"/>
            <a:ext cx="3657600" cy="2743200"/>
          </a:xfrm>
          <a:prstGeom prst="rect">
            <a:avLst/>
          </a:prstGeom>
          <a:noFill/>
          <a:ln w="9525">
            <a:noFill/>
            <a:miter lim="800000"/>
            <a:headEnd/>
            <a:tailEnd/>
          </a:ln>
        </p:spPr>
      </p:pic>
      <p:sp>
        <p:nvSpPr>
          <p:cNvPr id="13315" name="Rectangle 3"/>
          <p:cNvSpPr>
            <a:spLocks noGrp="1" noChangeArrowheads="1"/>
          </p:cNvSpPr>
          <p:nvPr>
            <p:ph type="title"/>
          </p:nvPr>
        </p:nvSpPr>
        <p:spPr/>
        <p:txBody>
          <a:bodyPr/>
          <a:lstStyle/>
          <a:p>
            <a:pPr eaLnBrk="1" hangingPunct="1">
              <a:defRPr/>
            </a:pPr>
            <a:r>
              <a:rPr lang="en-US" smtClean="0"/>
              <a:t>PowerPoint</a:t>
            </a:r>
          </a:p>
        </p:txBody>
      </p:sp>
      <p:sp>
        <p:nvSpPr>
          <p:cNvPr id="13316" name="Rectangle 4"/>
          <p:cNvSpPr>
            <a:spLocks noGrp="1" noChangeArrowheads="1"/>
          </p:cNvSpPr>
          <p:nvPr>
            <p:ph type="body" idx="1"/>
          </p:nvPr>
        </p:nvSpPr>
        <p:spPr/>
        <p:txBody>
          <a:bodyPr/>
          <a:lstStyle/>
          <a:p>
            <a:pPr eaLnBrk="1" hangingPunct="1">
              <a:defRPr/>
            </a:pPr>
            <a:r>
              <a:rPr lang="en-US" smtClean="0"/>
              <a:t>Photos, maps, diagrams or video </a:t>
            </a:r>
          </a:p>
          <a:p>
            <a:pPr lvl="1" eaLnBrk="1" hangingPunct="1">
              <a:defRPr/>
            </a:pPr>
            <a:r>
              <a:rPr lang="en-US" smtClean="0"/>
              <a:t>Introduce new concepts</a:t>
            </a:r>
          </a:p>
          <a:p>
            <a:pPr lvl="1" eaLnBrk="1" hangingPunct="1">
              <a:defRPr/>
            </a:pPr>
            <a:r>
              <a:rPr lang="en-US" smtClean="0"/>
              <a:t>Visual interpretations</a:t>
            </a:r>
          </a:p>
          <a:p>
            <a:pPr lvl="1" eaLnBrk="1" hangingPunct="1">
              <a:defRPr/>
            </a:pPr>
            <a:r>
              <a:rPr lang="en-US" smtClean="0"/>
              <a:t>Starting point for discussion</a:t>
            </a:r>
          </a:p>
          <a:p>
            <a:pPr lvl="1" eaLnBrk="1" hangingPunct="1">
              <a:defRPr/>
            </a:pPr>
            <a:r>
              <a:rPr lang="en-US" smtClean="0"/>
              <a:t>Word documents to guide students</a:t>
            </a:r>
          </a:p>
        </p:txBody>
      </p:sp>
      <p:pic>
        <p:nvPicPr>
          <p:cNvPr id="13317" name="Picture 5">
            <a:hlinkClick r:id="" action="ppaction://media"/>
          </p:cNvPr>
          <p:cNvPicPr>
            <a:picLocks noRot="1" noChangeAspect="1" noChangeArrowheads="1"/>
          </p:cNvPicPr>
          <p:nvPr>
            <a:wavAudioFile r:embed="rId1" name="Recorded Sound"/>
          </p:nvPr>
        </p:nvPicPr>
        <p:blipFill>
          <a:blip r:embed="rId4" cstate="print"/>
          <a:srcRect/>
          <a:stretch>
            <a:fillRect/>
          </a:stretch>
        </p:blipFill>
        <p:spPr bwMode="auto">
          <a:xfrm>
            <a:off x="609600" y="5943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00" fill="hold"/>
                                        <p:tgtEl>
                                          <p:spTgt spid="133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Podcasts</a:t>
            </a:r>
          </a:p>
        </p:txBody>
      </p:sp>
      <p:sp>
        <p:nvSpPr>
          <p:cNvPr id="14339" name="Rectangle 3"/>
          <p:cNvSpPr>
            <a:spLocks noGrp="1" noChangeArrowheads="1"/>
          </p:cNvSpPr>
          <p:nvPr>
            <p:ph type="body" idx="1"/>
          </p:nvPr>
        </p:nvSpPr>
        <p:spPr/>
        <p:txBody>
          <a:bodyPr/>
          <a:lstStyle/>
          <a:p>
            <a:pPr eaLnBrk="1" hangingPunct="1">
              <a:defRPr/>
            </a:pPr>
            <a:r>
              <a:rPr lang="en-US" smtClean="0"/>
              <a:t>The “real” sound</a:t>
            </a:r>
          </a:p>
          <a:p>
            <a:pPr eaLnBrk="1" hangingPunct="1">
              <a:defRPr/>
            </a:pPr>
            <a:r>
              <a:rPr lang="en-US" smtClean="0"/>
              <a:t>Individual student pace</a:t>
            </a:r>
          </a:p>
          <a:p>
            <a:pPr lvl="1" eaLnBrk="1" hangingPunct="1">
              <a:defRPr/>
            </a:pPr>
            <a:r>
              <a:rPr lang="en-US" smtClean="0"/>
              <a:t>Speeches</a:t>
            </a:r>
          </a:p>
          <a:p>
            <a:pPr lvl="1" eaLnBrk="1" hangingPunct="1">
              <a:defRPr/>
            </a:pPr>
            <a:r>
              <a:rPr lang="en-US" smtClean="0"/>
              <a:t>Readings</a:t>
            </a:r>
          </a:p>
          <a:p>
            <a:pPr lvl="1" eaLnBrk="1" hangingPunct="1">
              <a:defRPr/>
            </a:pPr>
            <a:r>
              <a:rPr lang="en-US" smtClean="0"/>
              <a:t>Conversations/interviews</a:t>
            </a:r>
          </a:p>
          <a:p>
            <a:pPr lvl="1" eaLnBrk="1" hangingPunct="1">
              <a:defRPr/>
            </a:pPr>
            <a:r>
              <a:rPr lang="en-US" smtClean="0"/>
              <a:t>Student involvement</a:t>
            </a:r>
          </a:p>
          <a:p>
            <a:pPr lvl="1" eaLnBrk="1" hangingPunct="1">
              <a:defRPr/>
            </a:pPr>
            <a:r>
              <a:rPr lang="en-US" smtClean="0"/>
              <a:t>Word documents to guide</a:t>
            </a:r>
          </a:p>
          <a:p>
            <a:pPr lvl="1" eaLnBrk="1" hangingPunct="1">
              <a:buFont typeface="Wingdings" pitchFamily="2" charset="2"/>
              <a:buNone/>
              <a:defRPr/>
            </a:pPr>
            <a:endParaRPr lang="en-US" smtClean="0"/>
          </a:p>
        </p:txBody>
      </p:sp>
      <p:pic>
        <p:nvPicPr>
          <p:cNvPr id="14340" name="Picture 4">
            <a:hlinkClick r:id="" action="ppaction://media"/>
          </p:cNvPr>
          <p:cNvPicPr>
            <a:picLocks noRot="1" noChangeAspect="1" noChangeArrowheads="1"/>
          </p:cNvPicPr>
          <p:nvPr>
            <a:wavAudioFile r:embed="rId1" name="Recorded Sound"/>
          </p:nvPr>
        </p:nvPicPr>
        <p:blipFill>
          <a:blip r:embed="rId3" cstate="print"/>
          <a:srcRect/>
          <a:stretch>
            <a:fillRect/>
          </a:stretch>
        </p:blipFill>
        <p:spPr bwMode="auto">
          <a:xfrm>
            <a:off x="381000" y="6172200"/>
            <a:ext cx="304800" cy="304800"/>
          </a:xfrm>
          <a:prstGeom prst="rect">
            <a:avLst/>
          </a:prstGeom>
          <a:noFill/>
          <a:ln w="9525">
            <a:noFill/>
            <a:miter lim="800000"/>
            <a:headEnd/>
            <a:tailEnd/>
          </a:ln>
        </p:spPr>
      </p:pic>
      <p:pic>
        <p:nvPicPr>
          <p:cNvPr id="9221" name="Picture 5" descr="ipod-istudy"/>
          <p:cNvPicPr>
            <a:picLocks noChangeAspect="1" noChangeArrowheads="1"/>
          </p:cNvPicPr>
          <p:nvPr/>
        </p:nvPicPr>
        <p:blipFill>
          <a:blip r:embed="rId4" cstate="print"/>
          <a:srcRect/>
          <a:stretch>
            <a:fillRect/>
          </a:stretch>
        </p:blipFill>
        <p:spPr bwMode="auto">
          <a:xfrm>
            <a:off x="6835775" y="3200400"/>
            <a:ext cx="2136775" cy="3448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000" fill="hold"/>
                                        <p:tgtEl>
                                          <p:spTgt spid="143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United Streaming</a:t>
            </a:r>
          </a:p>
        </p:txBody>
      </p:sp>
      <p:sp>
        <p:nvSpPr>
          <p:cNvPr id="53251" name="Rectangle 3"/>
          <p:cNvSpPr>
            <a:spLocks noGrp="1" noChangeArrowheads="1"/>
          </p:cNvSpPr>
          <p:nvPr>
            <p:ph type="body" idx="1"/>
          </p:nvPr>
        </p:nvSpPr>
        <p:spPr/>
        <p:txBody>
          <a:bodyPr/>
          <a:lstStyle/>
          <a:p>
            <a:pPr eaLnBrk="1" hangingPunct="1">
              <a:defRPr/>
            </a:pPr>
            <a:r>
              <a:rPr lang="en-US" smtClean="0"/>
              <a:t>Visuals</a:t>
            </a:r>
          </a:p>
          <a:p>
            <a:pPr lvl="1" eaLnBrk="1" hangingPunct="1">
              <a:defRPr/>
            </a:pPr>
            <a:r>
              <a:rPr lang="en-US" smtClean="0"/>
              <a:t>Segments or full features</a:t>
            </a:r>
          </a:p>
          <a:p>
            <a:pPr lvl="1" eaLnBrk="1" hangingPunct="1">
              <a:defRPr/>
            </a:pPr>
            <a:r>
              <a:rPr lang="en-US" smtClean="0"/>
              <a:t>Introduce new concepts</a:t>
            </a:r>
          </a:p>
          <a:p>
            <a:pPr lvl="2" eaLnBrk="1" hangingPunct="1">
              <a:defRPr/>
            </a:pPr>
            <a:r>
              <a:rPr lang="en-US" smtClean="0"/>
              <a:t>Starts students talking</a:t>
            </a:r>
          </a:p>
          <a:p>
            <a:pPr lvl="2" eaLnBrk="1" hangingPunct="1">
              <a:defRPr/>
            </a:pPr>
            <a:r>
              <a:rPr lang="en-US" smtClean="0"/>
              <a:t>Sets a base of “prior knowledge”</a:t>
            </a:r>
          </a:p>
        </p:txBody>
      </p:sp>
      <p:pic>
        <p:nvPicPr>
          <p:cNvPr id="10244" name="Picture 4" descr="MMAG00133_0000[1]"/>
          <p:cNvPicPr>
            <a:picLocks noChangeAspect="1" noChangeArrowheads="1" noCrop="1"/>
          </p:cNvPicPr>
          <p:nvPr/>
        </p:nvPicPr>
        <p:blipFill>
          <a:blip r:embed="rId3" cstate="print"/>
          <a:srcRect/>
          <a:stretch>
            <a:fillRect/>
          </a:stretch>
        </p:blipFill>
        <p:spPr bwMode="auto">
          <a:xfrm>
            <a:off x="6858000" y="4419600"/>
            <a:ext cx="1771650" cy="1771650"/>
          </a:xfrm>
          <a:prstGeom prst="rect">
            <a:avLst/>
          </a:prstGeom>
          <a:noFill/>
          <a:ln w="9525">
            <a:noFill/>
            <a:miter lim="800000"/>
            <a:headEnd/>
            <a:tailEnd/>
          </a:ln>
        </p:spPr>
      </p:pic>
      <p:pic>
        <p:nvPicPr>
          <p:cNvPr id="53253" name="Picture 5">
            <a:hlinkClick r:id="" action="ppaction://media"/>
          </p:cNvPr>
          <p:cNvPicPr>
            <a:picLocks noRot="1" noChangeAspect="1" noChangeArrowheads="1"/>
          </p:cNvPicPr>
          <p:nvPr>
            <a:wavAudioFile r:embed="rId1" name="Recorded Sound"/>
          </p:nvPr>
        </p:nvPicPr>
        <p:blipFill>
          <a:blip r:embed="rId4" cstate="print"/>
          <a:srcRect/>
          <a:stretch>
            <a:fillRect/>
          </a:stretch>
        </p:blipFill>
        <p:spPr bwMode="auto">
          <a:xfrm>
            <a:off x="914400" y="4648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000" fill="hold"/>
                                        <p:tgtEl>
                                          <p:spTgt spid="532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25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381000"/>
            <a:ext cx="7772400" cy="1736725"/>
          </a:xfrm>
        </p:spPr>
        <p:txBody>
          <a:bodyPr/>
          <a:lstStyle/>
          <a:p>
            <a:pPr eaLnBrk="1" hangingPunct="1">
              <a:defRPr/>
            </a:pPr>
            <a:r>
              <a:rPr lang="en-US" smtClean="0"/>
              <a:t>Inquiring Minds</a:t>
            </a:r>
          </a:p>
        </p:txBody>
      </p:sp>
      <p:pic>
        <p:nvPicPr>
          <p:cNvPr id="16387" name="Picture 3" descr="MPj03848740000[1]"/>
          <p:cNvPicPr>
            <a:picLocks noChangeAspect="1" noChangeArrowheads="1"/>
          </p:cNvPicPr>
          <p:nvPr/>
        </p:nvPicPr>
        <p:blipFill>
          <a:blip r:embed="rId4" cstate="print"/>
          <a:srcRect/>
          <a:stretch>
            <a:fillRect/>
          </a:stretch>
        </p:blipFill>
        <p:spPr bwMode="auto">
          <a:xfrm>
            <a:off x="1143000" y="4724400"/>
            <a:ext cx="1143000" cy="1096963"/>
          </a:xfrm>
          <a:prstGeom prst="rect">
            <a:avLst/>
          </a:prstGeom>
          <a:noFill/>
          <a:ln w="9525">
            <a:noFill/>
            <a:miter lim="800000"/>
            <a:headEnd/>
            <a:tailEnd/>
          </a:ln>
        </p:spPr>
      </p:pic>
      <p:pic>
        <p:nvPicPr>
          <p:cNvPr id="16388" name="Picture 4" descr="MCj04363760000[1]"/>
          <p:cNvPicPr>
            <a:picLocks noChangeAspect="1" noChangeArrowheads="1"/>
          </p:cNvPicPr>
          <p:nvPr/>
        </p:nvPicPr>
        <p:blipFill>
          <a:blip r:embed="rId5" cstate="print"/>
          <a:srcRect/>
          <a:stretch>
            <a:fillRect/>
          </a:stretch>
        </p:blipFill>
        <p:spPr bwMode="auto">
          <a:xfrm>
            <a:off x="7239000" y="3124200"/>
            <a:ext cx="1295400" cy="1295400"/>
          </a:xfrm>
          <a:prstGeom prst="rect">
            <a:avLst/>
          </a:prstGeom>
          <a:noFill/>
          <a:ln w="9525">
            <a:noFill/>
            <a:miter lim="800000"/>
            <a:headEnd/>
            <a:tailEnd/>
          </a:ln>
        </p:spPr>
      </p:pic>
      <p:pic>
        <p:nvPicPr>
          <p:cNvPr id="16389" name="Picture 5" descr="MCj03013120000[1]"/>
          <p:cNvPicPr>
            <a:picLocks noChangeAspect="1" noChangeArrowheads="1"/>
          </p:cNvPicPr>
          <p:nvPr/>
        </p:nvPicPr>
        <p:blipFill>
          <a:blip r:embed="rId6" cstate="print"/>
          <a:srcRect/>
          <a:stretch>
            <a:fillRect/>
          </a:stretch>
        </p:blipFill>
        <p:spPr bwMode="auto">
          <a:xfrm>
            <a:off x="4191000" y="3962400"/>
            <a:ext cx="1820863" cy="1630363"/>
          </a:xfrm>
          <a:prstGeom prst="rect">
            <a:avLst/>
          </a:prstGeom>
          <a:noFill/>
          <a:ln w="9525">
            <a:noFill/>
            <a:miter lim="800000"/>
            <a:headEnd/>
            <a:tailEnd/>
          </a:ln>
        </p:spPr>
      </p:pic>
      <p:sp>
        <p:nvSpPr>
          <p:cNvPr id="16390" name="Text Box 6"/>
          <p:cNvSpPr txBox="1">
            <a:spLocks noChangeArrowheads="1"/>
          </p:cNvSpPr>
          <p:nvPr/>
        </p:nvSpPr>
        <p:spPr bwMode="auto">
          <a:xfrm>
            <a:off x="593725" y="6132513"/>
            <a:ext cx="1847850" cy="366712"/>
          </a:xfrm>
          <a:prstGeom prst="rect">
            <a:avLst/>
          </a:prstGeom>
          <a:noFill/>
          <a:ln w="9525">
            <a:noFill/>
            <a:miter lim="800000"/>
            <a:headEnd/>
            <a:tailEnd/>
          </a:ln>
        </p:spPr>
        <p:txBody>
          <a:bodyPr wrap="none">
            <a:spAutoFit/>
          </a:bodyPr>
          <a:lstStyle/>
          <a:p>
            <a:r>
              <a:rPr lang="en-US"/>
              <a:t>(Dils, A. K. 103) </a:t>
            </a:r>
          </a:p>
        </p:txBody>
      </p:sp>
      <p:pic>
        <p:nvPicPr>
          <p:cNvPr id="16391" name="Picture 7">
            <a:hlinkClick r:id="" action="ppaction://media"/>
          </p:cNvPr>
          <p:cNvPicPr>
            <a:picLocks noRot="1" noChangeAspect="1" noChangeArrowheads="1"/>
          </p:cNvPicPr>
          <p:nvPr>
            <a:wavAudioFile r:embed="rId1" name="~PP4065.WAV"/>
          </p:nvPr>
        </p:nvPicPr>
        <p:blipFill>
          <a:blip r:embed="rId7" cstate="print"/>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6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391"/>
                                        </p:tgtEl>
                                      </p:cBhvr>
                                    </p:cmd>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16386"/>
                                        </p:tgtEl>
                                        <p:attrNameLst>
                                          <p:attrName>style.visibility</p:attrName>
                                        </p:attrNameLst>
                                      </p:cBhvr>
                                      <p:to>
                                        <p:strVal val="visible"/>
                                      </p:to>
                                    </p:set>
                                    <p:animEffect transition="in" filter="fade">
                                      <p:cBhvr>
                                        <p:cTn id="9" dur="1000">
                                          <p:stCondLst>
                                            <p:cond delay="0"/>
                                          </p:stCondLst>
                                        </p:cTn>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additive="base">
                                        <p:cTn id="14" dur="2000" fill="hold"/>
                                        <p:tgtEl>
                                          <p:spTgt spid="16387"/>
                                        </p:tgtEl>
                                        <p:attrNameLst>
                                          <p:attrName>ppt_x</p:attrName>
                                        </p:attrNameLst>
                                      </p:cBhvr>
                                      <p:tavLst>
                                        <p:tav tm="0">
                                          <p:val>
                                            <p:strVal val="#ppt_x"/>
                                          </p:val>
                                        </p:tav>
                                        <p:tav tm="100000">
                                          <p:val>
                                            <p:strVal val="#ppt_x"/>
                                          </p:val>
                                        </p:tav>
                                      </p:tavLst>
                                    </p:anim>
                                    <p:anim calcmode="lin" valueType="num">
                                      <p:cBhvr additive="base">
                                        <p:cTn id="15" dur="20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6388"/>
                                        </p:tgtEl>
                                        <p:attrNameLst>
                                          <p:attrName>style.visibility</p:attrName>
                                        </p:attrNameLst>
                                      </p:cBhvr>
                                      <p:to>
                                        <p:strVal val="visible"/>
                                      </p:to>
                                    </p:set>
                                    <p:anim calcmode="lin" valueType="num">
                                      <p:cBhvr>
                                        <p:cTn id="20" dur="3000" fill="hold"/>
                                        <p:tgtEl>
                                          <p:spTgt spid="16388"/>
                                        </p:tgtEl>
                                        <p:attrNameLst>
                                          <p:attrName>ppt_w</p:attrName>
                                        </p:attrNameLst>
                                      </p:cBhvr>
                                      <p:tavLst>
                                        <p:tav tm="0">
                                          <p:val>
                                            <p:fltVal val="0"/>
                                          </p:val>
                                        </p:tav>
                                        <p:tav tm="100000">
                                          <p:val>
                                            <p:strVal val="#ppt_w"/>
                                          </p:val>
                                        </p:tav>
                                      </p:tavLst>
                                    </p:anim>
                                    <p:anim calcmode="lin" valueType="num">
                                      <p:cBhvr>
                                        <p:cTn id="21" dur="30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389"/>
                                        </p:tgtEl>
                                        <p:attrNameLst>
                                          <p:attrName>style.visibility</p:attrName>
                                        </p:attrNameLst>
                                      </p:cBhvr>
                                      <p:to>
                                        <p:strVal val="visible"/>
                                      </p:to>
                                    </p:set>
                                    <p:animEffect transition="in" filter="fade">
                                      <p:cBhvr>
                                        <p:cTn id="26" dur="2000"/>
                                        <p:tgtEl>
                                          <p:spTgt spid="163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387"/>
                                        </p:tgtEl>
                                        <p:attrNameLst>
                                          <p:attrName>style.visibility</p:attrName>
                                        </p:attrNameLst>
                                      </p:cBhvr>
                                      <p:to>
                                        <p:strVal val="visible"/>
                                      </p:to>
                                    </p:set>
                                    <p:animEffect transition="in" filter="fade">
                                      <p:cBhvr>
                                        <p:cTn id="31" dur="2000"/>
                                        <p:tgtEl>
                                          <p:spTgt spid="1638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388"/>
                                        </p:tgtEl>
                                        <p:attrNameLst>
                                          <p:attrName>style.visibility</p:attrName>
                                        </p:attrNameLst>
                                      </p:cBhvr>
                                      <p:to>
                                        <p:strVal val="visible"/>
                                      </p:to>
                                    </p:set>
                                    <p:animEffect transition="in" filter="fade">
                                      <p:cBhvr>
                                        <p:cTn id="36" dur="3000"/>
                                        <p:tgtEl>
                                          <p:spTgt spid="1638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16389"/>
                                        </p:tgtEl>
                                      </p:cBhvr>
                                    </p:animEffect>
                                    <p:set>
                                      <p:cBhvr>
                                        <p:cTn id="41" dur="1" fill="hold">
                                          <p:stCondLst>
                                            <p:cond delay="1999"/>
                                          </p:stCondLst>
                                        </p:cTn>
                                        <p:tgtEl>
                                          <p:spTgt spid="1638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000"/>
                                        <p:tgtEl>
                                          <p:spTgt spid="16388"/>
                                        </p:tgtEl>
                                      </p:cBhvr>
                                    </p:animEffect>
                                    <p:set>
                                      <p:cBhvr>
                                        <p:cTn id="46" dur="1" fill="hold">
                                          <p:stCondLst>
                                            <p:cond delay="1999"/>
                                          </p:stCondLst>
                                        </p:cTn>
                                        <p:tgtEl>
                                          <p:spTgt spid="16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000"/>
                                        <p:tgtEl>
                                          <p:spTgt spid="16387"/>
                                        </p:tgtEl>
                                      </p:cBhvr>
                                    </p:animEffect>
                                    <p:set>
                                      <p:cBhvr>
                                        <p:cTn id="51" dur="1" fill="hold">
                                          <p:stCondLst>
                                            <p:cond delay="1999"/>
                                          </p:stCondLst>
                                        </p:cTn>
                                        <p:tgtEl>
                                          <p:spTgt spid="16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390"/>
                                        </p:tgtEl>
                                        <p:attrNameLst>
                                          <p:attrName>style.visibility</p:attrName>
                                        </p:attrNameLst>
                                      </p:cBhvr>
                                      <p:to>
                                        <p:strVal val="visible"/>
                                      </p:to>
                                    </p:set>
                                    <p:animEffect transition="in" filter="fade">
                                      <p:cBhvr>
                                        <p:cTn id="56"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7" fill="hold" display="0">
                  <p:stCondLst>
                    <p:cond delay="indefinite"/>
                  </p:stCondLst>
                  <p:endCondLst>
                    <p:cond evt="onPrev" delay="0">
                      <p:tgtEl>
                        <p:sldTgt/>
                      </p:tgtEl>
                    </p:cond>
                    <p:cond evt="onStopAudio" delay="0">
                      <p:tgtEl>
                        <p:sldTgt/>
                      </p:tgtEl>
                    </p:cond>
                  </p:endCondLst>
                </p:cTn>
                <p:tgtEl>
                  <p:spTgt spid="16391"/>
                </p:tgtEl>
              </p:cMediaNode>
            </p:audio>
          </p:childTnLst>
        </p:cTn>
      </p:par>
    </p:tnLst>
    <p:bldLst>
      <p:bldP spid="16386" grpId="0"/>
      <p:bldP spid="1639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5"/>
</p:tagLst>
</file>

<file path=ppt/tags/tag2.xml><?xml version="1.0" encoding="utf-8"?>
<p:tagLst xmlns:a="http://schemas.openxmlformats.org/drawingml/2006/main" xmlns:r="http://schemas.openxmlformats.org/officeDocument/2006/relationships" xmlns:p="http://schemas.openxmlformats.org/presentationml/2006/main">
  <p:tag name="TIMING" val="|2.7|11.7|11.7"/>
</p:tagLst>
</file>

<file path=ppt/tags/tag3.xml><?xml version="1.0" encoding="utf-8"?>
<p:tagLst xmlns:a="http://schemas.openxmlformats.org/drawingml/2006/main" xmlns:r="http://schemas.openxmlformats.org/officeDocument/2006/relationships" xmlns:p="http://schemas.openxmlformats.org/presentationml/2006/main">
  <p:tag name="TIMING" val="|2.7|4.5|2.8|6.1|5.2|6.6|5.8|2.8|2.9"/>
</p:tagLst>
</file>

<file path=ppt/tags/tag4.xml><?xml version="1.0" encoding="utf-8"?>
<p:tagLst xmlns:a="http://schemas.openxmlformats.org/drawingml/2006/main" xmlns:r="http://schemas.openxmlformats.org/officeDocument/2006/relationships" xmlns:p="http://schemas.openxmlformats.org/presentationml/2006/main">
  <p:tag name="TIMING" val="|3|3.6|2.9|14.2|2.7"/>
</p:tagLst>
</file>

<file path=ppt/tags/tag5.xml><?xml version="1.0" encoding="utf-8"?>
<p:tagLst xmlns:a="http://schemas.openxmlformats.org/drawingml/2006/main" xmlns:r="http://schemas.openxmlformats.org/officeDocument/2006/relationships" xmlns:p="http://schemas.openxmlformats.org/presentationml/2006/main">
  <p:tag name="TIMING" val="|3.9|2.9|1.8|1.3|1|1.5|1.2"/>
</p:tagLst>
</file>

<file path=ppt/tags/tag6.xml><?xml version="1.0" encoding="utf-8"?>
<p:tagLst xmlns:a="http://schemas.openxmlformats.org/drawingml/2006/main" xmlns:r="http://schemas.openxmlformats.org/officeDocument/2006/relationships" xmlns:p="http://schemas.openxmlformats.org/presentationml/2006/main">
  <p:tag name="TIMING" val="|3.5|5.5|9.9|9.4|4.1"/>
</p:tagLst>
</file>

<file path=ppt/tags/tag7.xml><?xml version="1.0" encoding="utf-8"?>
<p:tagLst xmlns:a="http://schemas.openxmlformats.org/drawingml/2006/main" xmlns:r="http://schemas.openxmlformats.org/officeDocument/2006/relationships" xmlns:p="http://schemas.openxmlformats.org/presentationml/2006/main">
  <p:tag name="TIMING" val="|1.9|2.5|3.8"/>
</p:tagLst>
</file>

<file path=ppt/tags/tag8.xml><?xml version="1.0" encoding="utf-8"?>
<p:tagLst xmlns:a="http://schemas.openxmlformats.org/drawingml/2006/main" xmlns:r="http://schemas.openxmlformats.org/officeDocument/2006/relationships" xmlns:p="http://schemas.openxmlformats.org/presentationml/2006/main">
  <p:tag name="TIMING" val="|2.5|5.7|10.2|3|9|7.8|3.8|0.8"/>
</p:tagLst>
</file>

<file path=ppt/tags/tag9.xml><?xml version="1.0" encoding="utf-8"?>
<p:tagLst xmlns:a="http://schemas.openxmlformats.org/drawingml/2006/main" xmlns:r="http://schemas.openxmlformats.org/officeDocument/2006/relationships" xmlns:p="http://schemas.openxmlformats.org/presentationml/2006/main">
  <p:tag name="TIMING" val="|15.2"/>
</p:tagLst>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178</TotalTime>
  <Words>880</Words>
  <Application>Microsoft Office PowerPoint</Application>
  <PresentationFormat>On-screen Show (4:3)</PresentationFormat>
  <Paragraphs>138</Paragraphs>
  <Slides>24</Slides>
  <Notes>6</Notes>
  <HiddenSlides>0</HiddenSlides>
  <MMClips>23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Wingdings</vt:lpstr>
      <vt:lpstr>Times New Roman</vt:lpstr>
      <vt:lpstr>Ripple</vt:lpstr>
      <vt:lpstr>How technology can enhance your classroom</vt:lpstr>
      <vt:lpstr>Why?</vt:lpstr>
      <vt:lpstr>Today…</vt:lpstr>
      <vt:lpstr>Teaching with technology</vt:lpstr>
      <vt:lpstr>Word Documents</vt:lpstr>
      <vt:lpstr>PowerPoint</vt:lpstr>
      <vt:lpstr>Podcasts</vt:lpstr>
      <vt:lpstr>United Streaming</vt:lpstr>
      <vt:lpstr>Inquiring Minds</vt:lpstr>
      <vt:lpstr>Inspire</vt:lpstr>
      <vt:lpstr>Slide 11</vt:lpstr>
      <vt:lpstr>Slide 12</vt:lpstr>
      <vt:lpstr>Slide 13</vt:lpstr>
      <vt:lpstr>Scream Machine</vt:lpstr>
      <vt:lpstr>Inquiring Minds</vt:lpstr>
      <vt:lpstr>Michigan Education Requirements</vt:lpstr>
      <vt:lpstr>Idea Based Model of Learning</vt:lpstr>
      <vt:lpstr>Idea = Metaphor</vt:lpstr>
      <vt:lpstr>Math Image Metaphor</vt:lpstr>
      <vt:lpstr>Improper Fractions</vt:lpstr>
      <vt:lpstr>Science Metaphor</vt:lpstr>
      <vt:lpstr>Flow of Electricity</vt:lpstr>
      <vt:lpstr>Slide 23</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 Acre</dc:creator>
  <cp:lastModifiedBy>Scot Acre</cp:lastModifiedBy>
  <cp:revision>9</cp:revision>
  <dcterms:created xsi:type="dcterms:W3CDTF">2007-12-05T02:38:17Z</dcterms:created>
  <dcterms:modified xsi:type="dcterms:W3CDTF">2011-11-05T03:10:13Z</dcterms:modified>
</cp:coreProperties>
</file>