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  <p:sldId id="267" r:id="rId9"/>
    <p:sldId id="268" r:id="rId10"/>
    <p:sldId id="269" r:id="rId11"/>
    <p:sldId id="274" r:id="rId12"/>
    <p:sldId id="275" r:id="rId13"/>
    <p:sldId id="263" r:id="rId14"/>
    <p:sldId id="270" r:id="rId15"/>
    <p:sldId id="260" r:id="rId16"/>
    <p:sldId id="271" r:id="rId17"/>
    <p:sldId id="262" r:id="rId18"/>
    <p:sldId id="272" r:id="rId19"/>
    <p:sldId id="26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07E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7" autoAdjust="0"/>
  </p:normalViewPr>
  <p:slideViewPr>
    <p:cSldViewPr>
      <p:cViewPr varScale="1">
        <p:scale>
          <a:sx n="65" d="100"/>
          <a:sy n="65" d="100"/>
        </p:scale>
        <p:origin x="-10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85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43FF0-1E82-4A0D-B176-5DE87562962A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E3292-8340-4D7F-9FA4-EBB02C36F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Either shorten the standards and/or</a:t>
            </a:r>
            <a:r>
              <a:rPr lang="en-US" baseline="0" dirty="0" smtClean="0"/>
              <a:t> put the objective on another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E3292-8340-4D7F-9FA4-EBB02C36FCD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video of Mrs. Copeland asking students to build her a tower 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E3292-8340-4D7F-9FA4-EBB02C36FCD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Hexagon vs. Octagon</a:t>
            </a:r>
            <a:r>
              <a:rPr lang="en-US" baseline="0" dirty="0" smtClean="0"/>
              <a:t> info.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E3292-8340-4D7F-9FA4-EBB02C36FCD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Hexagon vs. Octagon</a:t>
            </a:r>
            <a:r>
              <a:rPr lang="en-US" baseline="0" dirty="0" smtClean="0"/>
              <a:t> info.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E3292-8340-4D7F-9FA4-EBB02C36FCD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Hexagon vs. Octagon</a:t>
            </a:r>
            <a:r>
              <a:rPr lang="en-US" baseline="0" dirty="0" smtClean="0"/>
              <a:t> info.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E3292-8340-4D7F-9FA4-EBB02C36FCD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Hexagon vs. Octagon</a:t>
            </a:r>
            <a:r>
              <a:rPr lang="en-US" baseline="0" dirty="0" smtClean="0"/>
              <a:t> info.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E3292-8340-4D7F-9FA4-EBB02C36FCD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E3292-8340-4D7F-9FA4-EBB02C36FCD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E3292-8340-4D7F-9FA4-EBB02C36FCD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C5D159-ABB9-463A-B7AA-2CEAA47740E0}" type="datetimeFigureOut">
              <a:rPr lang="en-US" smtClean="0"/>
              <a:pPr/>
              <a:t>6/22/2009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AB20D1-AD0C-40F4-8010-377E09A2C8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audio" Target="../media/audio7.wav"/><Relationship Id="rId7" Type="http://schemas.openxmlformats.org/officeDocument/2006/relationships/audio" Target="../media/audio9.wav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audio" Target="../media/audio8.wav"/><Relationship Id="rId4" Type="http://schemas.openxmlformats.org/officeDocument/2006/relationships/slide" Target="slide18.xml"/><Relationship Id="rId9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ictm.org/images/08copeland.jpg&amp;imgrefurl=http://www.mictm.org/schols_awards_regional.html&amp;usg=__tVSLKTX-hlBtyY1RYYAWMigpKvg=&amp;h=150&amp;w=125&amp;sz=44&amp;hl=en&amp;start=1&amp;um=1&amp;tbnid=3936Emmh1oWb6M:&amp;tbnh=96&amp;tbnw=80&amp;prev=/images%3Fq%3Dmarie%2Bcopeland%2Bmmstc%26hl%3Den%26safe%3Doff%26rlz%3D1T4SKPB_enUS326US327%26sa%3DN%26um%3D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audio" Target="../media/audio2.wav"/><Relationship Id="rId7" Type="http://schemas.openxmlformats.org/officeDocument/2006/relationships/audio" Target="../media/audio4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audio" Target="../media/audio3.wav"/><Relationship Id="rId4" Type="http://schemas.openxmlformats.org/officeDocument/2006/relationships/slide" Target="slide17.xml"/><Relationship Id="rId9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381000"/>
            <a:ext cx="5105400" cy="4191000"/>
          </a:xfrm>
        </p:spPr>
        <p:txBody>
          <a:bodyPr/>
          <a:lstStyle/>
          <a:p>
            <a:r>
              <a:rPr lang="en-US" dirty="0" smtClean="0"/>
              <a:t>Stand  </a:t>
            </a:r>
            <a:br>
              <a:rPr lang="en-US" dirty="0" smtClean="0"/>
            </a:br>
            <a:r>
              <a:rPr lang="en-US" dirty="0" smtClean="0"/>
              <a:t>alone</a:t>
            </a:r>
            <a:br>
              <a:rPr lang="en-US" dirty="0" smtClean="0"/>
            </a:br>
            <a:r>
              <a:rPr lang="en-US" dirty="0" smtClean="0"/>
              <a:t>Instructional Resource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Tower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724400"/>
            <a:ext cx="5114778" cy="1101248"/>
          </a:xfrm>
        </p:spPr>
        <p:txBody>
          <a:bodyPr/>
          <a:lstStyle/>
          <a:p>
            <a:r>
              <a:rPr lang="en-US" dirty="0" smtClean="0"/>
              <a:t>By Marie Copeland &amp; Scot Acre</a:t>
            </a:r>
            <a:endParaRPr lang="en-US" dirty="0"/>
          </a:p>
        </p:txBody>
      </p:sp>
      <p:pic>
        <p:nvPicPr>
          <p:cNvPr id="4" name="Picture 3" descr="pino_t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201" y="1676400"/>
            <a:ext cx="3251197" cy="2438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43000" y="4191000"/>
            <a:ext cx="2971800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n>
                  <a:gradFill>
                    <a:gsLst>
                      <a:gs pos="0">
                        <a:srgbClr val="FBE4AE"/>
                      </a:gs>
                      <a:gs pos="13000">
                        <a:srgbClr val="BD922A"/>
                      </a:gs>
                      <a:gs pos="21001">
                        <a:srgbClr val="BD922A"/>
                      </a:gs>
                      <a:gs pos="63000">
                        <a:srgbClr val="FBE4AE"/>
                      </a:gs>
                      <a:gs pos="67000">
                        <a:srgbClr val="BD922A"/>
                      </a:gs>
                      <a:gs pos="69000">
                        <a:srgbClr val="835E17"/>
                      </a:gs>
                      <a:gs pos="82001">
                        <a:srgbClr val="A28949"/>
                      </a:gs>
                      <a:gs pos="100000">
                        <a:srgbClr val="FAE3B7"/>
                      </a:gs>
                    </a:gsLst>
                    <a:lin ang="5400000" scaled="0"/>
                  </a:gradFill>
                </a:ln>
              </a:rPr>
              <a:t>Frank </a:t>
            </a:r>
            <a:r>
              <a:rPr lang="en-US" b="1" dirty="0" smtClean="0">
                <a:ln>
                  <a:gradFill>
                    <a:gsLst>
                      <a:gs pos="0">
                        <a:srgbClr val="FBE4AE"/>
                      </a:gs>
                      <a:gs pos="13000">
                        <a:srgbClr val="BD922A"/>
                      </a:gs>
                      <a:gs pos="21001">
                        <a:srgbClr val="BD922A"/>
                      </a:gs>
                      <a:gs pos="63000">
                        <a:srgbClr val="FBE4AE"/>
                      </a:gs>
                      <a:gs pos="67000">
                        <a:srgbClr val="BD922A"/>
                      </a:gs>
                      <a:gs pos="69000">
                        <a:srgbClr val="835E17"/>
                      </a:gs>
                      <a:gs pos="82001">
                        <a:srgbClr val="A28949"/>
                      </a:gs>
                      <a:gs pos="100000">
                        <a:srgbClr val="FAE3B7"/>
                      </a:gs>
                    </a:gsLst>
                    <a:lin ang="5400000" scaled="0"/>
                  </a:gradFill>
                </a:ln>
              </a:rPr>
              <a:t>Pino</a:t>
            </a:r>
            <a:r>
              <a:rPr lang="en-US" b="1" dirty="0" smtClean="0">
                <a:ln>
                  <a:gradFill>
                    <a:gsLst>
                      <a:gs pos="0">
                        <a:srgbClr val="FBE4AE"/>
                      </a:gs>
                      <a:gs pos="13000">
                        <a:srgbClr val="BD922A"/>
                      </a:gs>
                      <a:gs pos="21001">
                        <a:srgbClr val="BD922A"/>
                      </a:gs>
                      <a:gs pos="63000">
                        <a:srgbClr val="FBE4AE"/>
                      </a:gs>
                      <a:gs pos="67000">
                        <a:srgbClr val="BD922A"/>
                      </a:gs>
                      <a:gs pos="69000">
                        <a:srgbClr val="835E17"/>
                      </a:gs>
                      <a:gs pos="82001">
                        <a:srgbClr val="A28949"/>
                      </a:gs>
                      <a:gs pos="100000">
                        <a:srgbClr val="FAE3B7"/>
                      </a:gs>
                    </a:gsLst>
                    <a:lin ang="5400000" scaled="0"/>
                  </a:gradFill>
                </a:ln>
              </a:rPr>
              <a:t> and his tower</a:t>
            </a:r>
            <a:endParaRPr lang="en-US" b="1" dirty="0">
              <a:ln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</a:ln>
            </a:endParaRPr>
          </a:p>
        </p:txBody>
      </p:sp>
    </p:spTree>
  </p:cSld>
  <p:clrMapOvr>
    <a:masterClrMapping/>
  </p:clrMapOvr>
  <p:transition advTm="5000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quiz time again!!!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Suppose you have a dodecahedron (12 a-</a:t>
            </a:r>
            <a:r>
              <a:rPr lang="en-US" dirty="0" smtClean="0"/>
              <a:t>gon</a:t>
            </a:r>
            <a:r>
              <a:rPr lang="en-US" dirty="0" smtClean="0"/>
              <a:t>) for the base of your tower; you want to maximize the base… which way should you place the polygon in the plot of land?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ysClr val="windowText" lastClr="000000"/>
                </a:solidFill>
                <a:hlinkClick r:id="rId2" action="ppaction://hlinksldjump">
                  <a:snd r:embed="rId3" name="nice try.wav"/>
                </a:hlinkClick>
              </a:rPr>
              <a:t>W</a:t>
            </a:r>
            <a:r>
              <a:rPr lang="en-US" dirty="0" smtClean="0">
                <a:solidFill>
                  <a:sysClr val="windowText" lastClr="000000"/>
                </a:solidFill>
                <a:hlinkClick r:id="rId2" action="ppaction://hlinksldjump">
                  <a:snd r:embed="rId3" name="nice try.wav"/>
                </a:hlinkClick>
              </a:rPr>
              <a:t>ith vertices touching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ysClr val="windowText" lastClr="000000"/>
                </a:solidFill>
                <a:hlinkClick r:id="rId4" action="ppaction://hlinksldjump">
                  <a:snd r:embed="rId5" name="whoa....wav"/>
                </a:hlinkClick>
              </a:rPr>
              <a:t>It doesn’t matter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ysClr val="windowText" lastClr="000000"/>
                </a:solidFill>
                <a:hlinkClick r:id="rId6" action="ppaction://hlinksldjump">
                  <a:snd r:embed="rId7" name="applause.wav"/>
                </a:hlinkClick>
              </a:rPr>
              <a:t>With edges touching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ysClr val="windowText" lastClr="000000"/>
                </a:solidFill>
                <a:hlinkClick r:id="rId8" action="ppaction://hlinksldjump">
                  <a:snd r:embed="rId9" name="oh no!.wav"/>
                </a:hlinkClick>
              </a:rPr>
              <a:t>No idea </a:t>
            </a:r>
            <a:r>
              <a:rPr lang="en-US" dirty="0" smtClean="0">
                <a:solidFill>
                  <a:sysClr val="windowText" lastClr="000000"/>
                </a:solidFill>
                <a:sym typeface="Wingdings" pitchFamily="2" charset="2"/>
                <a:hlinkClick r:id="rId8" action="ppaction://hlinksldjump">
                  <a:snd r:embed="rId9" name="oh no!.wav"/>
                </a:hlinkClick>
              </a:rPr>
              <a:t>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You are ready to place YOUR polygon into YOUR square plot of land!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Be sure to go to Mr. Acre with a drawing and an explanation as to how you plan to start the base of your tower.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5181600" y="43434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decagon 4"/>
          <p:cNvSpPr/>
          <p:nvPr/>
        </p:nvSpPr>
        <p:spPr>
          <a:xfrm>
            <a:off x="5410200" y="4572000"/>
            <a:ext cx="1447800" cy="1524000"/>
          </a:xfrm>
          <a:prstGeom prst="dodecagon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Oh no, oh no!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Why did you divide?  Think subtraction.</a:t>
            </a:r>
            <a:endParaRPr lang="en-US" dirty="0"/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3505200" y="4648200"/>
            <a:ext cx="762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Oh no, oh no!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You need to think a bit more about the question.</a:t>
            </a:r>
            <a:endParaRPr lang="en-US" dirty="0"/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3505200" y="4648200"/>
            <a:ext cx="762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WOO HOO!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You have chosen the correct plot size!</a:t>
            </a:r>
            <a:endParaRPr lang="en-US" dirty="0"/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>
          <a:xfrm>
            <a:off x="3429000" y="4800600"/>
            <a:ext cx="838200" cy="6858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WOO HOO!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You have chosen the correct </a:t>
            </a:r>
            <a:r>
              <a:rPr lang="en-US" dirty="0" smtClean="0"/>
              <a:t>placement!</a:t>
            </a:r>
            <a:endParaRPr lang="en-US" dirty="0"/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>
          <a:xfrm>
            <a:off x="3429000" y="4800600"/>
            <a:ext cx="838200" cy="6858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whoa!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Are you sure you went in by three </a:t>
            </a:r>
            <a:br>
              <a:rPr lang="en-US" dirty="0" smtClean="0"/>
            </a:br>
            <a:r>
              <a:rPr lang="en-US" dirty="0" smtClean="0"/>
              <a:t>feet on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both</a:t>
            </a:r>
            <a:r>
              <a:rPr lang="en-US" dirty="0" smtClean="0"/>
              <a:t> sides?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505200" y="4648200"/>
            <a:ext cx="762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whoa!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Are you sure </a:t>
            </a:r>
            <a:r>
              <a:rPr lang="en-US" dirty="0" smtClean="0"/>
              <a:t>it doesn’t matter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505200" y="4648200"/>
            <a:ext cx="762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NICE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You have to make the plot smaller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505200" y="5029200"/>
            <a:ext cx="762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&amp; </a:t>
            </a:r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G1.2.2 </a:t>
            </a:r>
            <a:r>
              <a:rPr lang="en-US" dirty="0" smtClean="0"/>
              <a:t>Construct and justify arguments and solve multistep problems involving angle measure, side length, perimeter, and area of all types of triangles. </a:t>
            </a:r>
          </a:p>
          <a:p>
            <a:r>
              <a:rPr lang="en-US" b="1" dirty="0" smtClean="0"/>
              <a:t>G1.5.1 </a:t>
            </a:r>
            <a:r>
              <a:rPr lang="en-US" dirty="0" smtClean="0"/>
              <a:t>Know and use subdivision or circumscription methods to find areas of polygons.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NICE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You have to make the </a:t>
            </a:r>
            <a:r>
              <a:rPr lang="en-US" dirty="0" smtClean="0"/>
              <a:t>polygon larger!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505200" y="5029200"/>
            <a:ext cx="762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7924800" cy="4846320"/>
          </a:xfrm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en-US" dirty="0" smtClean="0"/>
              <a:t>   This STAIR has been designed for Mr. Acre’s 9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 smtClean="0"/>
              <a:t>Geometry </a:t>
            </a:r>
            <a:r>
              <a:rPr lang="en-US" dirty="0" smtClean="0"/>
              <a:t>students.  You are to navigate through this project alone.  Mastery of </a:t>
            </a:r>
            <a:r>
              <a:rPr lang="en-US" dirty="0" smtClean="0">
                <a:solidFill>
                  <a:srgbClr val="FF0000"/>
                </a:solidFill>
              </a:rPr>
              <a:t>maximizing</a:t>
            </a:r>
            <a:r>
              <a:rPr lang="en-US" dirty="0" smtClean="0"/>
              <a:t> your polygonal floor on your plot of land is your ultimate goal.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58674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Click here to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continue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42" name="Picture 2" descr="http://tbn2.google.com/images?q=tbn:3936Emmh1oWb6M:http://www.mictm.org/images/08copelan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810000"/>
            <a:ext cx="1295400" cy="15544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9400" y="4114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Bradley Hand ITC" pitchFamily="66" charset="0"/>
              </a:rPr>
              <a:t>This is Mrs. Copeland; the originator of the tower project!</a:t>
            </a:r>
            <a:endParaRPr lang="en-US" sz="2400" b="1" i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square plot of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Suppose the plot of land you are to build on is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ft. X </a:t>
            </a:r>
            <a:r>
              <a:rPr lang="en-US" dirty="0" smtClean="0"/>
              <a:t>30 </a:t>
            </a:r>
            <a:r>
              <a:rPr lang="en-US" dirty="0" smtClean="0"/>
              <a:t>ft; If local zoning laws prohibit building 3 ft from the property </a:t>
            </a:r>
            <a:r>
              <a:rPr lang="en-US" dirty="0" smtClean="0"/>
              <a:t>line, then we need to go in  by three feet on each side.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4495800" y="38100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33800" y="3505200"/>
            <a:ext cx="762000" cy="484632"/>
          </a:xfrm>
          <a:prstGeom prst="righ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6477000" y="3505200"/>
            <a:ext cx="762000" cy="457200"/>
          </a:xfrm>
          <a:prstGeom prst="lef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ft.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ft.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343400"/>
            <a:ext cx="3505200" cy="9694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900" b="1" dirty="0" smtClean="0"/>
              <a:t>So we really need to go in by </a:t>
            </a:r>
            <a:br>
              <a:rPr lang="en-US" sz="1900" b="1" dirty="0" smtClean="0"/>
            </a:br>
            <a:r>
              <a:rPr lang="en-US" sz="1900" b="1" dirty="0" smtClean="0"/>
              <a:t>6 feet on each side, making </a:t>
            </a:r>
          </a:p>
          <a:p>
            <a:r>
              <a:rPr lang="en-US" sz="1900" b="1" dirty="0" smtClean="0"/>
              <a:t>our dimensions 24 ft. x 24 ft</a:t>
            </a:r>
            <a:endParaRPr lang="en-US" sz="19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60198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Click here to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continue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Quiz: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square plot of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Suppose the plot of land you are to build on is 36 ft. X 36 ft; If local zoning laws prohibit building 3 ft from the property line, what would the dimensions of the re-scaled plot be? (click on the correct answer)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ysClr val="windowText" lastClr="000000"/>
                </a:solidFill>
                <a:hlinkClick r:id="rId2" action="ppaction://hlinksldjump">
                  <a:snd r:embed="rId3" name="nice try.wav"/>
                </a:hlinkClick>
              </a:rPr>
              <a:t>36 x 36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ysClr val="windowText" lastClr="000000"/>
                </a:solidFill>
                <a:hlinkClick r:id="rId4" action="ppaction://hlinksldjump">
                  <a:snd r:embed="rId5" name="whoa....wav"/>
                </a:hlinkClick>
              </a:rPr>
              <a:t>33 X 33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ysClr val="windowText" lastClr="000000"/>
                </a:solidFill>
                <a:hlinkClick r:id="rId6" action="ppaction://hlinksldjump">
                  <a:snd r:embed="rId7" name="applause.wav"/>
                </a:hlinkClick>
              </a:rPr>
              <a:t>30 X 30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ysClr val="windowText" lastClr="000000"/>
                </a:solidFill>
                <a:hlinkClick r:id="rId8" action="ppaction://hlinksldjump">
                  <a:snd r:embed="rId9" name="oh no!.wav"/>
                </a:hlinkClick>
              </a:rPr>
              <a:t>12 X 12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4495800" y="38100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624840"/>
          </a:xfrm>
        </p:spPr>
        <p:txBody>
          <a:bodyPr/>
          <a:lstStyle/>
          <a:p>
            <a:pPr algn="ctr"/>
            <a:r>
              <a:rPr lang="en-US" dirty="0" smtClean="0"/>
              <a:t>The polygonal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Now that you have figured out your plot size, you must place your polygon </a:t>
            </a:r>
            <a:r>
              <a:rPr lang="en-US" dirty="0" smtClean="0"/>
              <a:t>in the square plot of land so that is makes the MAXIMUM sized base.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There are two possible ways to place your polygon:</a:t>
            </a:r>
            <a:br>
              <a:rPr lang="en-US" dirty="0" smtClean="0"/>
            </a:br>
            <a:r>
              <a:rPr lang="en-US" dirty="0" smtClean="0"/>
              <a:t>1) vertices touch	2) edges touch</a:t>
            </a:r>
          </a:p>
        </p:txBody>
      </p:sp>
      <p:sp>
        <p:nvSpPr>
          <p:cNvPr id="4" name="Frame 3"/>
          <p:cNvSpPr/>
          <p:nvPr/>
        </p:nvSpPr>
        <p:spPr>
          <a:xfrm>
            <a:off x="1143000" y="40386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4495800" y="40386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1371600" y="4343400"/>
            <a:ext cx="1447800" cy="1371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Hexagon 6"/>
          <p:cNvSpPr/>
          <p:nvPr/>
        </p:nvSpPr>
        <p:spPr>
          <a:xfrm>
            <a:off x="4648200" y="4267200"/>
            <a:ext cx="1600200" cy="1524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62484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Click here to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continue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624840"/>
          </a:xfrm>
        </p:spPr>
        <p:txBody>
          <a:bodyPr/>
          <a:lstStyle/>
          <a:p>
            <a:pPr algn="ctr"/>
            <a:r>
              <a:rPr lang="en-US" dirty="0" smtClean="0"/>
              <a:t>The polygonal base cont…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1143000" y="40386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4495800" y="40386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1371600" y="4343400"/>
            <a:ext cx="1447800" cy="1371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Hexagon 6"/>
          <p:cNvSpPr/>
          <p:nvPr/>
        </p:nvSpPr>
        <p:spPr>
          <a:xfrm>
            <a:off x="4648200" y="4267200"/>
            <a:ext cx="1600200" cy="1524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62484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Click here to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continue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14800" y="45720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15000" y="45720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0574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unset" dir="t"/>
            </a:scene3d>
          </a:bodyPr>
          <a:lstStyle/>
          <a:p>
            <a:pPr algn="ctr"/>
            <a:r>
              <a:rPr lang="en-US" sz="24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 Black" pitchFamily="34" charset="0"/>
              </a:rPr>
              <a:t>So while placing edges up along the plot line maximizes your shape, in this case our polygon  is too big!!!</a:t>
            </a:r>
            <a:endParaRPr lang="en-US" sz="2400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you look closely, when the sides touch the vertices are outside of the zoning laws </a:t>
            </a:r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900" dirty="0" smtClean="0"/>
              <a:t>  </a:t>
            </a:r>
            <a:br>
              <a:rPr lang="en-US" sz="900" dirty="0" smtClean="0"/>
            </a:br>
            <a:r>
              <a:rPr lang="en-US" dirty="0" smtClean="0"/>
              <a:t>1) vertices touch	2) edges touch</a:t>
            </a:r>
          </a:p>
        </p:txBody>
      </p:sp>
      <p:sp>
        <p:nvSpPr>
          <p:cNvPr id="14" name="&quot;No&quot; Symbol 13"/>
          <p:cNvSpPr/>
          <p:nvPr/>
        </p:nvSpPr>
        <p:spPr>
          <a:xfrm>
            <a:off x="3886200" y="3581400"/>
            <a:ext cx="3200400" cy="25908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925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925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1925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925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624840"/>
          </a:xfrm>
        </p:spPr>
        <p:txBody>
          <a:bodyPr/>
          <a:lstStyle/>
          <a:p>
            <a:pPr algn="ctr"/>
            <a:r>
              <a:rPr lang="en-US" dirty="0" smtClean="0"/>
              <a:t>Is this always true?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1143000" y="40386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4495800" y="40386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62484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Click here to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continue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No… watch what happens when we place an octagon in the square plot…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900" dirty="0" smtClean="0"/>
              <a:t>  </a:t>
            </a:r>
            <a:br>
              <a:rPr lang="en-US" sz="900" dirty="0" smtClean="0"/>
            </a:br>
            <a:endParaRPr lang="en-US" sz="900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900" dirty="0" smtClean="0"/>
              <a:t>        </a:t>
            </a:r>
            <a:r>
              <a:rPr lang="en-US" dirty="0" smtClean="0"/>
              <a:t>1) vertices touch	2) edges touch</a:t>
            </a:r>
          </a:p>
        </p:txBody>
      </p:sp>
      <p:sp>
        <p:nvSpPr>
          <p:cNvPr id="14" name="Octagon 13"/>
          <p:cNvSpPr/>
          <p:nvPr/>
        </p:nvSpPr>
        <p:spPr>
          <a:xfrm rot="1441827">
            <a:off x="1440651" y="4368281"/>
            <a:ext cx="1298936" cy="1329381"/>
          </a:xfrm>
          <a:prstGeom prst="octagon">
            <a:avLst/>
          </a:prstGeom>
          <a:solidFill>
            <a:srgbClr val="00B050"/>
          </a:solidFill>
          <a:ln>
            <a:solidFill>
              <a:srgbClr val="20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ctagon 14"/>
          <p:cNvSpPr/>
          <p:nvPr/>
        </p:nvSpPr>
        <p:spPr>
          <a:xfrm>
            <a:off x="4724400" y="4267200"/>
            <a:ext cx="1447800" cy="1524000"/>
          </a:xfrm>
          <a:prstGeom prst="octagon">
            <a:avLst>
              <a:gd name="adj" fmla="val 25211"/>
            </a:avLst>
          </a:prstGeom>
          <a:solidFill>
            <a:srgbClr val="00B050"/>
          </a:solidFill>
          <a:ln>
            <a:solidFill>
              <a:srgbClr val="20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2057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unset" dir="t"/>
            </a:scene3d>
          </a:bodyPr>
          <a:lstStyle/>
          <a:p>
            <a:pPr algn="ctr"/>
            <a:r>
              <a:rPr lang="en-US" sz="24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 Black" pitchFamily="34" charset="0"/>
              </a:rPr>
              <a:t>Here, clearly the second shape is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much larger </a:t>
            </a:r>
            <a:r>
              <a:rPr lang="en-US" sz="24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 Black" pitchFamily="34" charset="0"/>
              </a:rPr>
              <a:t>than the first shape!</a:t>
            </a:r>
            <a:endParaRPr lang="en-US" sz="2400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533400" y="3505200"/>
            <a:ext cx="3200400" cy="25908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925" decel="100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925" decel="100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925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925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5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624840"/>
          </a:xfrm>
        </p:spPr>
        <p:txBody>
          <a:bodyPr/>
          <a:lstStyle/>
          <a:p>
            <a:pPr algn="ctr"/>
            <a:r>
              <a:rPr lang="en-US" dirty="0" smtClean="0"/>
              <a:t>So How can you tell…?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4876800" y="21336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4876800" y="4267200"/>
            <a:ext cx="1905000" cy="1981200"/>
          </a:xfrm>
          <a:prstGeom prst="fram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62484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Click here to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continue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239000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trick is to count the number of sides and compare them to the square (4 sides)…</a:t>
            </a:r>
          </a:p>
          <a:p>
            <a:pPr>
              <a:buNone/>
            </a:pPr>
            <a:r>
              <a:rPr lang="en-US" dirty="0" smtClean="0"/>
              <a:t>In our two examples we had:</a:t>
            </a:r>
            <a:br>
              <a:rPr lang="en-US" dirty="0" smtClean="0"/>
            </a:br>
            <a:r>
              <a:rPr lang="en-US" dirty="0" smtClean="0"/>
              <a:t> a hexagon (six sides)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an octagon (eight sides)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900" dirty="0" smtClean="0"/>
              <a:t>  </a:t>
            </a:r>
            <a:br>
              <a:rPr lang="en-US" sz="900" dirty="0" smtClean="0"/>
            </a:br>
            <a:endParaRPr lang="en-US" sz="900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900" dirty="0" smtClean="0"/>
              <a:t>        </a:t>
            </a:r>
            <a:endParaRPr lang="en-US" dirty="0" smtClean="0"/>
          </a:p>
        </p:txBody>
      </p:sp>
      <p:sp>
        <p:nvSpPr>
          <p:cNvPr id="15" name="Octagon 14"/>
          <p:cNvSpPr/>
          <p:nvPr/>
        </p:nvSpPr>
        <p:spPr>
          <a:xfrm>
            <a:off x="5105400" y="4495800"/>
            <a:ext cx="1447800" cy="1524000"/>
          </a:xfrm>
          <a:prstGeom prst="octagon">
            <a:avLst>
              <a:gd name="adj" fmla="val 25211"/>
            </a:avLst>
          </a:prstGeom>
          <a:solidFill>
            <a:srgbClr val="00B050"/>
          </a:solidFill>
          <a:ln>
            <a:solidFill>
              <a:srgbClr val="207E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Hexagon 9"/>
          <p:cNvSpPr/>
          <p:nvPr/>
        </p:nvSpPr>
        <p:spPr>
          <a:xfrm>
            <a:off x="5105400" y="2438400"/>
            <a:ext cx="1447800" cy="1371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42672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This is has to be placed with vertices touching, because the number of sides </a:t>
            </a:r>
            <a:r>
              <a:rPr lang="en-US" b="1" dirty="0" smtClean="0">
                <a:solidFill>
                  <a:srgbClr val="FF0000"/>
                </a:solidFill>
              </a:rPr>
              <a:t>cannot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be divided by 4!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724400"/>
            <a:ext cx="4191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7E44"/>
                </a:solidFill>
              </a:rPr>
              <a:t>This is has to be placed with sides touching, because the number of sides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207E44"/>
                </a:solidFill>
              </a:rPr>
              <a:t>be divided by 4!</a:t>
            </a:r>
            <a:endParaRPr lang="en-US" b="1" dirty="0">
              <a:solidFill>
                <a:srgbClr val="207E4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368</TotalTime>
  <Words>699</Words>
  <Application>Microsoft Office PowerPoint</Application>
  <PresentationFormat>On-screen Show (4:3)</PresentationFormat>
  <Paragraphs>99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Stand   alone Instructional Resource  Tower project</vt:lpstr>
      <vt:lpstr>Standards &amp; OBjective</vt:lpstr>
      <vt:lpstr>introduction</vt:lpstr>
      <vt:lpstr>The square plot of land</vt:lpstr>
      <vt:lpstr>Quiz: The square plot of land</vt:lpstr>
      <vt:lpstr>The polygonal base</vt:lpstr>
      <vt:lpstr>The polygonal base cont…</vt:lpstr>
      <vt:lpstr>Is this always true?</vt:lpstr>
      <vt:lpstr>So How can you tell…?</vt:lpstr>
      <vt:lpstr>Its quiz time again!!!</vt:lpstr>
      <vt:lpstr>Congratulations!!!!!!</vt:lpstr>
      <vt:lpstr>The end!</vt:lpstr>
      <vt:lpstr>Oh no, oh no!</vt:lpstr>
      <vt:lpstr>Oh no, oh no!</vt:lpstr>
      <vt:lpstr>WOO HOO!</vt:lpstr>
      <vt:lpstr>WOO HOO!</vt:lpstr>
      <vt:lpstr>whoa!</vt:lpstr>
      <vt:lpstr>whoa!</vt:lpstr>
      <vt:lpstr>NICE TRY!</vt:lpstr>
      <vt:lpstr>NICE TRY!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Tower project</dc:title>
  <dc:creator>Scot Acre</dc:creator>
  <cp:lastModifiedBy>Scot Acre</cp:lastModifiedBy>
  <cp:revision>36</cp:revision>
  <dcterms:created xsi:type="dcterms:W3CDTF">2009-05-27T22:53:59Z</dcterms:created>
  <dcterms:modified xsi:type="dcterms:W3CDTF">2009-06-23T02:27:28Z</dcterms:modified>
</cp:coreProperties>
</file>